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2" r:id="rId4"/>
  </p:sldMasterIdLst>
  <p:notesMasterIdLst>
    <p:notesMasterId r:id="rId51"/>
  </p:notesMasterIdLst>
  <p:handoutMasterIdLst>
    <p:handoutMasterId r:id="rId52"/>
  </p:handoutMasterIdLst>
  <p:sldIdLst>
    <p:sldId id="2147482651" r:id="rId5"/>
    <p:sldId id="2147481694" r:id="rId6"/>
    <p:sldId id="1100" r:id="rId7"/>
    <p:sldId id="1110" r:id="rId8"/>
    <p:sldId id="2147482686" r:id="rId9"/>
    <p:sldId id="2147481654" r:id="rId10"/>
    <p:sldId id="2147482653" r:id="rId11"/>
    <p:sldId id="2147481650" r:id="rId12"/>
    <p:sldId id="2147482687" r:id="rId13"/>
    <p:sldId id="2147482652" r:id="rId14"/>
    <p:sldId id="2147482683" r:id="rId15"/>
    <p:sldId id="2147482684" r:id="rId16"/>
    <p:sldId id="2147482616" r:id="rId17"/>
    <p:sldId id="2147482654" r:id="rId18"/>
    <p:sldId id="2147482655" r:id="rId19"/>
    <p:sldId id="2147482656" r:id="rId20"/>
    <p:sldId id="2147482657" r:id="rId21"/>
    <p:sldId id="2147482658" r:id="rId22"/>
    <p:sldId id="2147482659" r:id="rId23"/>
    <p:sldId id="2147482660" r:id="rId24"/>
    <p:sldId id="2147482661" r:id="rId25"/>
    <p:sldId id="2147482662" r:id="rId26"/>
    <p:sldId id="2147482690" r:id="rId27"/>
    <p:sldId id="2147482663" r:id="rId28"/>
    <p:sldId id="2147482664" r:id="rId29"/>
    <p:sldId id="2147482665" r:id="rId30"/>
    <p:sldId id="2147482666" r:id="rId31"/>
    <p:sldId id="2147482667" r:id="rId32"/>
    <p:sldId id="2147482678" r:id="rId33"/>
    <p:sldId id="2147482679" r:id="rId34"/>
    <p:sldId id="2147482680" r:id="rId35"/>
    <p:sldId id="2147482681" r:id="rId36"/>
    <p:sldId id="2147482682" r:id="rId37"/>
    <p:sldId id="2147482668" r:id="rId38"/>
    <p:sldId id="2147482669" r:id="rId39"/>
    <p:sldId id="2147482670" r:id="rId40"/>
    <p:sldId id="2147482671" r:id="rId41"/>
    <p:sldId id="2147482672" r:id="rId42"/>
    <p:sldId id="2147482673" r:id="rId43"/>
    <p:sldId id="2147482674" r:id="rId44"/>
    <p:sldId id="2147482675" r:id="rId45"/>
    <p:sldId id="2147482676" r:id="rId46"/>
    <p:sldId id="2147482677" r:id="rId47"/>
    <p:sldId id="2147482688" r:id="rId48"/>
    <p:sldId id="2147482689" r:id="rId49"/>
    <p:sldId id="1108" r:id="rId50"/>
  </p:sldIdLst>
  <p:sldSz cx="12192000" cy="6858000"/>
  <p:notesSz cx="7104063" cy="10234613"/>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pertina" id="{41E58F71-DBC3-420E-B1CD-FCC37D2BE8C8}">
          <p14:sldIdLst>
            <p14:sldId id="2147482651"/>
            <p14:sldId id="2147481694"/>
            <p14:sldId id="1100"/>
            <p14:sldId id="1110"/>
            <p14:sldId id="2147482686"/>
            <p14:sldId id="2147481654"/>
            <p14:sldId id="2147482653"/>
            <p14:sldId id="2147481650"/>
            <p14:sldId id="2147482687"/>
            <p14:sldId id="2147482652"/>
            <p14:sldId id="2147482683"/>
            <p14:sldId id="2147482684"/>
            <p14:sldId id="2147482616"/>
            <p14:sldId id="2147482654"/>
            <p14:sldId id="2147482655"/>
            <p14:sldId id="2147482656"/>
          </p14:sldIdLst>
        </p14:section>
        <p14:section name="Machine" id="{1591069E-5F73-464F-B37E-C8E2C85B8F87}">
          <p14:sldIdLst>
            <p14:sldId id="2147482657"/>
            <p14:sldId id="2147482658"/>
            <p14:sldId id="2147482659"/>
            <p14:sldId id="2147482660"/>
          </p14:sldIdLst>
        </p14:section>
        <p14:section name="Preparation" id="{3C3EB8FF-46E2-453C-82FA-98D125C18668}">
          <p14:sldIdLst>
            <p14:sldId id="2147482661"/>
            <p14:sldId id="2147482662"/>
          </p14:sldIdLst>
        </p14:section>
        <p14:section name="Configuring Kolla" id="{2517B4B6-99D2-4368-A5E6-6AED156B387A}">
          <p14:sldIdLst>
            <p14:sldId id="2147482690"/>
            <p14:sldId id="2147482663"/>
            <p14:sldId id="2147482664"/>
            <p14:sldId id="2147482665"/>
          </p14:sldIdLst>
        </p14:section>
        <p14:section name="Executing Kolla" id="{73DF632C-F377-4FD2-8273-0492BDC3ADF7}">
          <p14:sldIdLst>
            <p14:sldId id="2147482666"/>
            <p14:sldId id="2147482667"/>
            <p14:sldId id="2147482678"/>
            <p14:sldId id="2147482679"/>
            <p14:sldId id="2147482680"/>
            <p14:sldId id="2147482681"/>
            <p14:sldId id="2147482682"/>
          </p14:sldIdLst>
        </p14:section>
        <p14:section name="Overcloud Administration" id="{362B1E57-5B81-4E4B-8734-E3E799B9CA42}">
          <p14:sldIdLst>
            <p14:sldId id="2147482668"/>
            <p14:sldId id="2147482669"/>
            <p14:sldId id="2147482670"/>
            <p14:sldId id="2147482671"/>
          </p14:sldIdLst>
        </p14:section>
        <p14:section name="Conclusion" id="{26A6E204-7633-4695-BABB-C338928608A4}">
          <p14:sldIdLst>
            <p14:sldId id="2147482672"/>
          </p14:sldIdLst>
        </p14:section>
        <p14:section name="Scaling Up" id="{1F391674-C920-44C4-A2BE-F357C3A2A835}">
          <p14:sldIdLst>
            <p14:sldId id="2147482673"/>
            <p14:sldId id="2147482674"/>
          </p14:sldIdLst>
        </p14:section>
        <p14:section name="Reconfiguring OpenStack" id="{D8C561DA-61F8-4ECC-97F8-8BDCEADD4FBD}">
          <p14:sldIdLst>
            <p14:sldId id="2147482675"/>
            <p14:sldId id="2147482676"/>
            <p14:sldId id="2147482677"/>
            <p14:sldId id="2147482688"/>
            <p14:sldId id="2147482689"/>
            <p14:sldId id="1108"/>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554955A-B8E4-D20D-F587-B288F0CEC959}" name="Francesca Fragliasso (E4)" initials="FF" userId="S::francesca.fragliasso@e4company.com::4584b47c-dc82-499b-8094-dfa495e5079d" providerId="AD"/>
  <p188:author id="{C1F9AA80-E60E-6D86-E899-2B618170EEA5}" name="Giovanni Marrucci (E4)" initials="GM" userId="S::giovanni.marrucci@e4company.com::715f9ff9-525a-489d-bb89-750372f137c1" providerId="AD"/>
  <p188:author id="{639608C7-FE1B-2C7D-A4D1-25D4ECDC23F3}" name="Giordano Mancini (E4)" initials="GM" userId="S::giordano.mancini@e4company.com::6c7c5fb9-5715-4eb7-a9ff-27770402bff9"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Mario Rosati (E4)" initials="MR(" lastIdx="2" clrIdx="0">
    <p:extLst>
      <p:ext uri="{19B8F6BF-5375-455C-9EA6-DF929625EA0E}">
        <p15:presenceInfo xmlns:p15="http://schemas.microsoft.com/office/powerpoint/2012/main" userId="S::mario.rosati@e4company.com::a0f13b83-bd51-40e4-b9b5-4ee034ad116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5759"/>
    <a:srgbClr val="FFFFFF"/>
    <a:srgbClr val="BDBDBD"/>
    <a:srgbClr val="F4F7F8"/>
    <a:srgbClr val="FDFDFD"/>
    <a:srgbClr val="E7E7E7"/>
    <a:srgbClr val="D9D9D9"/>
    <a:srgbClr val="DFDFDF"/>
    <a:srgbClr val="E4E4E4"/>
    <a:srgbClr val="DEDED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Stile medio 2 - Color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12C8C85-51F0-491E-9774-3900AFEF0FD7}" styleName="Stile chiaro 2 - Colore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2833802-FEF1-4C79-8D5D-14CF1EAF98D9}" styleName="Stile chiaro 2 - Colore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35758FB7-9AC5-4552-8A53-C91805E547FA}" styleName="Stile con tema 1 - Colore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autoAdjust="0"/>
    <p:restoredTop sz="94581"/>
  </p:normalViewPr>
  <p:slideViewPr>
    <p:cSldViewPr snapToGrid="0">
      <p:cViewPr varScale="1">
        <p:scale>
          <a:sx n="121" d="100"/>
          <a:sy n="121" d="100"/>
        </p:scale>
        <p:origin x="176" y="4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8/10/relationships/authors" Target="author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3078427" cy="513508"/>
          </a:xfrm>
          <a:prstGeom prst="rect">
            <a:avLst/>
          </a:prstGeom>
        </p:spPr>
        <p:txBody>
          <a:bodyPr vert="horz" lIns="99075" tIns="49538" rIns="99075" bIns="49538" rtlCol="0"/>
          <a:lstStyle>
            <a:lvl1pPr algn="l">
              <a:defRPr sz="1300"/>
            </a:lvl1pPr>
          </a:lstStyle>
          <a:p>
            <a:endParaRPr lang="it-IT"/>
          </a:p>
        </p:txBody>
      </p:sp>
      <p:sp>
        <p:nvSpPr>
          <p:cNvPr id="3" name="Segnaposto data 2"/>
          <p:cNvSpPr>
            <a:spLocks noGrp="1"/>
          </p:cNvSpPr>
          <p:nvPr>
            <p:ph type="dt" sz="quarter" idx="1"/>
          </p:nvPr>
        </p:nvSpPr>
        <p:spPr>
          <a:xfrm>
            <a:off x="4023992" y="0"/>
            <a:ext cx="3078427" cy="513508"/>
          </a:xfrm>
          <a:prstGeom prst="rect">
            <a:avLst/>
          </a:prstGeom>
        </p:spPr>
        <p:txBody>
          <a:bodyPr vert="horz" lIns="99075" tIns="49538" rIns="99075" bIns="49538" rtlCol="0"/>
          <a:lstStyle>
            <a:lvl1pPr algn="r">
              <a:defRPr sz="1300"/>
            </a:lvl1pPr>
          </a:lstStyle>
          <a:p>
            <a:fld id="{B7E37A28-3ACF-4B89-89EF-907216243623}" type="datetimeFigureOut">
              <a:rPr lang="it-IT" smtClean="0"/>
              <a:t>27/11/25</a:t>
            </a:fld>
            <a:endParaRPr lang="it-IT"/>
          </a:p>
        </p:txBody>
      </p:sp>
      <p:sp>
        <p:nvSpPr>
          <p:cNvPr id="4" name="Segnaposto piè di pagina 3"/>
          <p:cNvSpPr>
            <a:spLocks noGrp="1"/>
          </p:cNvSpPr>
          <p:nvPr>
            <p:ph type="ftr" sz="quarter" idx="2"/>
          </p:nvPr>
        </p:nvSpPr>
        <p:spPr>
          <a:xfrm>
            <a:off x="0" y="9721107"/>
            <a:ext cx="3078427" cy="513507"/>
          </a:xfrm>
          <a:prstGeom prst="rect">
            <a:avLst/>
          </a:prstGeom>
        </p:spPr>
        <p:txBody>
          <a:bodyPr vert="horz" lIns="99075" tIns="49538" rIns="99075" bIns="49538" rtlCol="0" anchor="b"/>
          <a:lstStyle>
            <a:lvl1pPr algn="l">
              <a:defRPr sz="1300"/>
            </a:lvl1pPr>
          </a:lstStyle>
          <a:p>
            <a:endParaRPr lang="it-IT"/>
          </a:p>
        </p:txBody>
      </p:sp>
      <p:sp>
        <p:nvSpPr>
          <p:cNvPr id="5" name="Segnaposto numero diapositiva 4"/>
          <p:cNvSpPr>
            <a:spLocks noGrp="1"/>
          </p:cNvSpPr>
          <p:nvPr>
            <p:ph type="sldNum" sz="quarter" idx="3"/>
          </p:nvPr>
        </p:nvSpPr>
        <p:spPr>
          <a:xfrm>
            <a:off x="4023992" y="9721107"/>
            <a:ext cx="3078427" cy="513507"/>
          </a:xfrm>
          <a:prstGeom prst="rect">
            <a:avLst/>
          </a:prstGeom>
        </p:spPr>
        <p:txBody>
          <a:bodyPr vert="horz" lIns="99075" tIns="49538" rIns="99075" bIns="49538" rtlCol="0" anchor="b"/>
          <a:lstStyle>
            <a:lvl1pPr algn="r">
              <a:defRPr sz="1300"/>
            </a:lvl1pPr>
          </a:lstStyle>
          <a:p>
            <a:fld id="{142869C4-211E-44A6-B1F1-091C38179464}" type="slidenum">
              <a:rPr lang="it-IT" smtClean="0"/>
              <a:t>‹N›</a:t>
            </a:fld>
            <a:endParaRPr lang="it-IT"/>
          </a:p>
        </p:txBody>
      </p:sp>
    </p:spTree>
    <p:extLst>
      <p:ext uri="{BB962C8B-B14F-4D97-AF65-F5344CB8AC3E}">
        <p14:creationId xmlns:p14="http://schemas.microsoft.com/office/powerpoint/2010/main" val="2972566634"/>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07-12T11:06:16.077"/>
    </inkml:context>
    <inkml:brush xml:id="br0">
      <inkml:brushProperty name="width" value="0.1" units="cm"/>
      <inkml:brushProperty name="height" value="0.1" units="cm"/>
    </inkml:brush>
  </inkml:definitions>
  <inkml:trace contextRef="#ctx0" brushRef="#br0">55264 2818 3011 0 0,'-9'-2'1980'0'0,"-3"-2"-2540"0"0,1 0-496 0 0,1 1-404 0 0,1 1-104 0 0,3 1 1564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4-02T06:52:01.916"/>
    </inkml:context>
    <inkml:brush xml:id="br0">
      <inkml:brushProperty name="width" value="0.1" units="cm"/>
      <inkml:brushProperty name="height" value="0.1" units="cm"/>
    </inkml:brush>
  </inkml:definitions>
  <inkml:trace contextRef="#ctx0" brushRef="#br0">6733 15807 16383 0 0,'-5'-4'0'0'0,"0"-4"0"0"0,1 0 0 0 0,5 1 0 0 0,-3 4 0 0 0,0 2 0 0 0</inkml:trace>
</inkml:ink>
</file>

<file path=ppt/media/image1.png>
</file>

<file path=ppt/media/image10.png>
</file>

<file path=ppt/media/image100.png>
</file>

<file path=ppt/media/image101.jpeg>
</file>

<file path=ppt/media/image102.png>
</file>

<file path=ppt/media/image103.png>
</file>

<file path=ppt/media/image104.jpeg>
</file>

<file path=ppt/media/image105.png>
</file>

<file path=ppt/media/image106.jpg>
</file>

<file path=ppt/media/image107.png>
</file>

<file path=ppt/media/image108.png>
</file>

<file path=ppt/media/image109.jpeg>
</file>

<file path=ppt/media/image11.png>
</file>

<file path=ppt/media/image110.jpeg>
</file>

<file path=ppt/media/image111.jpeg>
</file>

<file path=ppt/media/image12.svg>
</file>

<file path=ppt/media/image13.png>
</file>

<file path=ppt/media/image14.svg>
</file>

<file path=ppt/media/image15.png>
</file>

<file path=ppt/media/image16.png>
</file>

<file path=ppt/media/image17.png>
</file>

<file path=ppt/media/image18.png>
</file>

<file path=ppt/media/image19.svg>
</file>

<file path=ppt/media/image2.svg>
</file>

<file path=ppt/media/image20.png>
</file>

<file path=ppt/media/image21.svg>
</file>

<file path=ppt/media/image22.png>
</file>

<file path=ppt/media/image23.svg>
</file>

<file path=ppt/media/image24.png>
</file>

<file path=ppt/media/image25.jpeg>
</file>

<file path=ppt/media/image26.png>
</file>

<file path=ppt/media/image27.svg>
</file>

<file path=ppt/media/image28.png>
</file>

<file path=ppt/media/image29.svg>
</file>

<file path=ppt/media/image3.jpeg>
</file>

<file path=ppt/media/image30.png>
</file>

<file path=ppt/media/image31.svg>
</file>

<file path=ppt/media/image32.png>
</file>

<file path=ppt/media/image33.svg>
</file>

<file path=ppt/media/image34.png>
</file>

<file path=ppt/media/image35.svg>
</file>

<file path=ppt/media/image36.png>
</file>

<file path=ppt/media/image37.png>
</file>

<file path=ppt/media/image38.svg>
</file>

<file path=ppt/media/image39.png>
</file>

<file path=ppt/media/image4.jpe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png>
</file>

<file path=ppt/media/image50.png>
</file>

<file path=ppt/media/image51.pn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png>
</file>

<file path=ppt/media/image60.jpeg>
</file>

<file path=ppt/media/image61.png>
</file>

<file path=ppt/media/image62.svg>
</file>

<file path=ppt/media/image63.png>
</file>

<file path=ppt/media/image64.svg>
</file>

<file path=ppt/media/image65.png>
</file>

<file path=ppt/media/image66.svg>
</file>

<file path=ppt/media/image67.jpeg>
</file>

<file path=ppt/media/image68.jpeg>
</file>

<file path=ppt/media/image69.jpeg>
</file>

<file path=ppt/media/image7.png>
</file>

<file path=ppt/media/image70.jpeg>
</file>

<file path=ppt/media/image71.png>
</file>

<file path=ppt/media/image72.png>
</file>

<file path=ppt/media/image73.jpeg>
</file>

<file path=ppt/media/image74.png>
</file>

<file path=ppt/media/image75.jpg>
</file>

<file path=ppt/media/image76.jpeg>
</file>

<file path=ppt/media/image77.jpeg>
</file>

<file path=ppt/media/image78.jpeg>
</file>

<file path=ppt/media/image79.png>
</file>

<file path=ppt/media/image8.png>
</file>

<file path=ppt/media/image80.svg>
</file>

<file path=ppt/media/image81.png>
</file>

<file path=ppt/media/image82.svg>
</file>

<file path=ppt/media/image83.png>
</file>

<file path=ppt/media/image85.png>
</file>

<file path=ppt/media/image86.png>
</file>

<file path=ppt/media/image87.png>
</file>

<file path=ppt/media/image88.png>
</file>

<file path=ppt/media/image89.png>
</file>

<file path=ppt/media/image9.sv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3078427" cy="513508"/>
          </a:xfrm>
          <a:prstGeom prst="rect">
            <a:avLst/>
          </a:prstGeom>
        </p:spPr>
        <p:txBody>
          <a:bodyPr vert="horz" lIns="99075" tIns="49538" rIns="99075" bIns="49538" rtlCol="0"/>
          <a:lstStyle>
            <a:lvl1pPr algn="l">
              <a:defRPr sz="1300"/>
            </a:lvl1pPr>
          </a:lstStyle>
          <a:p>
            <a:endParaRPr lang="it-IT"/>
          </a:p>
        </p:txBody>
      </p:sp>
      <p:sp>
        <p:nvSpPr>
          <p:cNvPr id="3" name="Segnaposto data 2"/>
          <p:cNvSpPr>
            <a:spLocks noGrp="1"/>
          </p:cNvSpPr>
          <p:nvPr>
            <p:ph type="dt" idx="1"/>
          </p:nvPr>
        </p:nvSpPr>
        <p:spPr>
          <a:xfrm>
            <a:off x="4023992" y="0"/>
            <a:ext cx="3078427" cy="513508"/>
          </a:xfrm>
          <a:prstGeom prst="rect">
            <a:avLst/>
          </a:prstGeom>
        </p:spPr>
        <p:txBody>
          <a:bodyPr vert="horz" lIns="99075" tIns="49538" rIns="99075" bIns="49538" rtlCol="0"/>
          <a:lstStyle>
            <a:lvl1pPr algn="r">
              <a:defRPr sz="1300"/>
            </a:lvl1pPr>
          </a:lstStyle>
          <a:p>
            <a:fld id="{AB8FE9E9-6B91-4537-8D80-518D14A938A2}" type="datetimeFigureOut">
              <a:rPr lang="it-IT" smtClean="0"/>
              <a:t>27/11/25</a:t>
            </a:fld>
            <a:endParaRPr lang="it-IT"/>
          </a:p>
        </p:txBody>
      </p:sp>
      <p:sp>
        <p:nvSpPr>
          <p:cNvPr id="4" name="Segnaposto immagine diapositiva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9075" tIns="49538" rIns="99075" bIns="49538" rtlCol="0" anchor="ctr"/>
          <a:lstStyle/>
          <a:p>
            <a:endParaRPr lang="it-IT"/>
          </a:p>
        </p:txBody>
      </p:sp>
      <p:sp>
        <p:nvSpPr>
          <p:cNvPr id="5" name="Segnaposto note 4"/>
          <p:cNvSpPr>
            <a:spLocks noGrp="1"/>
          </p:cNvSpPr>
          <p:nvPr>
            <p:ph type="body" sz="quarter" idx="3"/>
          </p:nvPr>
        </p:nvSpPr>
        <p:spPr>
          <a:xfrm>
            <a:off x="710407" y="4925407"/>
            <a:ext cx="5683250" cy="4029879"/>
          </a:xfrm>
          <a:prstGeom prst="rect">
            <a:avLst/>
          </a:prstGeom>
        </p:spPr>
        <p:txBody>
          <a:bodyPr vert="horz" lIns="99075" tIns="49538" rIns="99075" bIns="49538" rtlCol="0"/>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9721107"/>
            <a:ext cx="3078427" cy="513507"/>
          </a:xfrm>
          <a:prstGeom prst="rect">
            <a:avLst/>
          </a:prstGeom>
        </p:spPr>
        <p:txBody>
          <a:bodyPr vert="horz" lIns="99075" tIns="49538" rIns="99075" bIns="49538" rtlCol="0" anchor="b"/>
          <a:lstStyle>
            <a:lvl1pPr algn="l">
              <a:defRPr sz="1300"/>
            </a:lvl1pPr>
          </a:lstStyle>
          <a:p>
            <a:endParaRPr lang="it-IT"/>
          </a:p>
        </p:txBody>
      </p:sp>
      <p:sp>
        <p:nvSpPr>
          <p:cNvPr id="7" name="Segnaposto numero diapositiva 6"/>
          <p:cNvSpPr>
            <a:spLocks noGrp="1"/>
          </p:cNvSpPr>
          <p:nvPr>
            <p:ph type="sldNum" sz="quarter" idx="5"/>
          </p:nvPr>
        </p:nvSpPr>
        <p:spPr>
          <a:xfrm>
            <a:off x="4023992" y="9721107"/>
            <a:ext cx="3078427" cy="513507"/>
          </a:xfrm>
          <a:prstGeom prst="rect">
            <a:avLst/>
          </a:prstGeom>
        </p:spPr>
        <p:txBody>
          <a:bodyPr vert="horz" lIns="99075" tIns="49538" rIns="99075" bIns="49538" rtlCol="0" anchor="b"/>
          <a:lstStyle>
            <a:lvl1pPr algn="r">
              <a:defRPr sz="1300"/>
            </a:lvl1pPr>
          </a:lstStyle>
          <a:p>
            <a:fld id="{97F538C0-505D-462F-81B3-52161FBC7986}" type="slidenum">
              <a:rPr lang="it-IT" smtClean="0"/>
              <a:t>‹N›</a:t>
            </a:fld>
            <a:endParaRPr lang="it-IT"/>
          </a:p>
        </p:txBody>
      </p:sp>
    </p:spTree>
    <p:extLst>
      <p:ext uri="{BB962C8B-B14F-4D97-AF65-F5344CB8AC3E}">
        <p14:creationId xmlns:p14="http://schemas.microsoft.com/office/powerpoint/2010/main" val="34698360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1:notes"/>
          <p:cNvSpPr>
            <a:spLocks noGrp="1" noRot="1" noChangeAspect="1"/>
          </p:cNvSpPr>
          <p:nvPr>
            <p:ph type="sldImg" idx="2"/>
          </p:nvPr>
        </p:nvSpPr>
        <p:spPr>
          <a:xfrm>
            <a:off x="482600" y="1279525"/>
            <a:ext cx="6140450" cy="34544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4" name="Google Shape;94;p1:notes"/>
          <p:cNvSpPr txBox="1">
            <a:spLocks noGrp="1"/>
          </p:cNvSpPr>
          <p:nvPr>
            <p:ph type="body" idx="1"/>
          </p:nvPr>
        </p:nvSpPr>
        <p:spPr>
          <a:xfrm>
            <a:off x="710407" y="4925407"/>
            <a:ext cx="5683250" cy="4029879"/>
          </a:xfrm>
          <a:prstGeom prst="rect">
            <a:avLst/>
          </a:prstGeom>
          <a:noFill/>
          <a:ln>
            <a:noFill/>
          </a:ln>
        </p:spPr>
        <p:txBody>
          <a:bodyPr spcFirstLastPara="1" wrap="square" lIns="99075" tIns="49525" rIns="99075" bIns="49525" anchor="t" anchorCtr="0">
            <a:noAutofit/>
          </a:bodyPr>
          <a:lstStyle/>
          <a:p>
            <a:pPr marL="0" lvl="0" indent="0" algn="l" rtl="0">
              <a:spcBef>
                <a:spcPts val="0"/>
              </a:spcBef>
              <a:spcAft>
                <a:spcPts val="0"/>
              </a:spcAft>
              <a:buNone/>
            </a:pPr>
            <a:endParaRPr/>
          </a:p>
        </p:txBody>
      </p:sp>
      <p:sp>
        <p:nvSpPr>
          <p:cNvPr id="95" name="Google Shape;95;p1:notes"/>
          <p:cNvSpPr txBox="1">
            <a:spLocks noGrp="1"/>
          </p:cNvSpPr>
          <p:nvPr>
            <p:ph type="sldNum" idx="12"/>
          </p:nvPr>
        </p:nvSpPr>
        <p:spPr>
          <a:xfrm>
            <a:off x="4023992" y="9721107"/>
            <a:ext cx="3078427" cy="513507"/>
          </a:xfrm>
          <a:prstGeom prst="rect">
            <a:avLst/>
          </a:prstGeom>
          <a:noFill/>
          <a:ln>
            <a:noFill/>
          </a:ln>
        </p:spPr>
        <p:txBody>
          <a:bodyPr spcFirstLastPara="1" wrap="square" lIns="99075" tIns="49525" rIns="99075" bIns="49525" anchor="b" anchorCtr="0">
            <a:noAutofit/>
          </a:bodyPr>
          <a:lstStyle/>
          <a:p>
            <a:pPr marL="0" lvl="0" indent="0" algn="r" rtl="0">
              <a:spcBef>
                <a:spcPts val="0"/>
              </a:spcBef>
              <a:spcAft>
                <a:spcPts val="0"/>
              </a:spcAft>
              <a:buNone/>
            </a:pPr>
            <a:fld id="{00000000-1234-1234-1234-123412341234}" type="slidenum">
              <a:rPr lang="it-IT"/>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t-IT" dirty="0"/>
          </a:p>
        </p:txBody>
      </p:sp>
      <p:sp>
        <p:nvSpPr>
          <p:cNvPr id="4" name="Slide Number Placeholder 3"/>
          <p:cNvSpPr>
            <a:spLocks noGrp="1"/>
          </p:cNvSpPr>
          <p:nvPr>
            <p:ph type="sldNum" sz="quarter" idx="5"/>
          </p:nvPr>
        </p:nvSpPr>
        <p:spPr/>
        <p:txBody>
          <a:bodyPr/>
          <a:lstStyle/>
          <a:p>
            <a:fld id="{97F538C0-505D-462F-81B3-52161FBC7986}" type="slidenum">
              <a:rPr lang="it-IT" smtClean="0"/>
              <a:t>16</a:t>
            </a:fld>
            <a:endParaRPr lang="it-IT"/>
          </a:p>
        </p:txBody>
      </p:sp>
    </p:spTree>
    <p:extLst>
      <p:ext uri="{BB962C8B-B14F-4D97-AF65-F5344CB8AC3E}">
        <p14:creationId xmlns:p14="http://schemas.microsoft.com/office/powerpoint/2010/main" val="41694620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a:p>
          <a:p>
            <a:endParaRPr lang="it-IT" dirty="0"/>
          </a:p>
        </p:txBody>
      </p:sp>
      <p:sp>
        <p:nvSpPr>
          <p:cNvPr id="4" name="Slide Number Placeholder 3"/>
          <p:cNvSpPr>
            <a:spLocks noGrp="1"/>
          </p:cNvSpPr>
          <p:nvPr>
            <p:ph type="sldNum" sz="quarter" idx="5"/>
          </p:nvPr>
        </p:nvSpPr>
        <p:spPr/>
        <p:txBody>
          <a:bodyPr/>
          <a:lstStyle/>
          <a:p>
            <a:fld id="{97F538C0-505D-462F-81B3-52161FBC7986}" type="slidenum">
              <a:rPr lang="it-IT" smtClean="0"/>
              <a:t>18</a:t>
            </a:fld>
            <a:endParaRPr lang="it-IT"/>
          </a:p>
        </p:txBody>
      </p:sp>
    </p:spTree>
    <p:extLst>
      <p:ext uri="{BB962C8B-B14F-4D97-AF65-F5344CB8AC3E}">
        <p14:creationId xmlns:p14="http://schemas.microsoft.com/office/powerpoint/2010/main" val="11606987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t-IT" dirty="0"/>
          </a:p>
        </p:txBody>
      </p:sp>
      <p:sp>
        <p:nvSpPr>
          <p:cNvPr id="4" name="Slide Number Placeholder 3"/>
          <p:cNvSpPr>
            <a:spLocks noGrp="1"/>
          </p:cNvSpPr>
          <p:nvPr>
            <p:ph type="sldNum" sz="quarter" idx="5"/>
          </p:nvPr>
        </p:nvSpPr>
        <p:spPr/>
        <p:txBody>
          <a:bodyPr/>
          <a:lstStyle/>
          <a:p>
            <a:fld id="{97F538C0-505D-462F-81B3-52161FBC7986}" type="slidenum">
              <a:rPr lang="it-IT" smtClean="0"/>
              <a:t>19</a:t>
            </a:fld>
            <a:endParaRPr lang="it-IT"/>
          </a:p>
        </p:txBody>
      </p:sp>
    </p:spTree>
    <p:extLst>
      <p:ext uri="{BB962C8B-B14F-4D97-AF65-F5344CB8AC3E}">
        <p14:creationId xmlns:p14="http://schemas.microsoft.com/office/powerpoint/2010/main" val="2775288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Fai un pdf/md per comandi</a:t>
            </a:r>
          </a:p>
        </p:txBody>
      </p:sp>
      <p:sp>
        <p:nvSpPr>
          <p:cNvPr id="4" name="Slide Number Placeholder 3"/>
          <p:cNvSpPr>
            <a:spLocks noGrp="1"/>
          </p:cNvSpPr>
          <p:nvPr>
            <p:ph type="sldNum" sz="quarter" idx="5"/>
          </p:nvPr>
        </p:nvSpPr>
        <p:spPr/>
        <p:txBody>
          <a:bodyPr/>
          <a:lstStyle/>
          <a:p>
            <a:fld id="{97F538C0-505D-462F-81B3-52161FBC7986}" type="slidenum">
              <a:rPr lang="it-IT" smtClean="0"/>
              <a:t>21</a:t>
            </a:fld>
            <a:endParaRPr lang="it-IT"/>
          </a:p>
        </p:txBody>
      </p:sp>
    </p:spTree>
    <p:extLst>
      <p:ext uri="{BB962C8B-B14F-4D97-AF65-F5344CB8AC3E}">
        <p14:creationId xmlns:p14="http://schemas.microsoft.com/office/powerpoint/2010/main" val="31894274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dirty="0"/>
              <a:t>Prima di questo metti screenshot del file, da pensare perché così in realtà il file è già tutto</a:t>
            </a:r>
          </a:p>
          <a:p>
            <a:endParaRPr lang="it-IT" dirty="0"/>
          </a:p>
        </p:txBody>
      </p:sp>
      <p:sp>
        <p:nvSpPr>
          <p:cNvPr id="4" name="Slide Number Placeholder 3"/>
          <p:cNvSpPr>
            <a:spLocks noGrp="1"/>
          </p:cNvSpPr>
          <p:nvPr>
            <p:ph type="sldNum" sz="quarter" idx="5"/>
          </p:nvPr>
        </p:nvSpPr>
        <p:spPr/>
        <p:txBody>
          <a:bodyPr/>
          <a:lstStyle/>
          <a:p>
            <a:fld id="{97F538C0-505D-462F-81B3-52161FBC7986}" type="slidenum">
              <a:rPr lang="it-IT" smtClean="0"/>
              <a:t>24</a:t>
            </a:fld>
            <a:endParaRPr lang="it-IT"/>
          </a:p>
        </p:txBody>
      </p:sp>
    </p:spTree>
    <p:extLst>
      <p:ext uri="{BB962C8B-B14F-4D97-AF65-F5344CB8AC3E}">
        <p14:creationId xmlns:p14="http://schemas.microsoft.com/office/powerpoint/2010/main" val="31626228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t-IT" dirty="0"/>
          </a:p>
        </p:txBody>
      </p:sp>
      <p:sp>
        <p:nvSpPr>
          <p:cNvPr id="4" name="Slide Number Placeholder 3"/>
          <p:cNvSpPr>
            <a:spLocks noGrp="1"/>
          </p:cNvSpPr>
          <p:nvPr>
            <p:ph type="sldNum" sz="quarter" idx="5"/>
          </p:nvPr>
        </p:nvSpPr>
        <p:spPr/>
        <p:txBody>
          <a:bodyPr/>
          <a:lstStyle/>
          <a:p>
            <a:fld id="{97F538C0-505D-462F-81B3-52161FBC7986}" type="slidenum">
              <a:rPr lang="it-IT" smtClean="0"/>
              <a:t>28</a:t>
            </a:fld>
            <a:endParaRPr lang="it-IT"/>
          </a:p>
        </p:txBody>
      </p:sp>
    </p:spTree>
    <p:extLst>
      <p:ext uri="{BB962C8B-B14F-4D97-AF65-F5344CB8AC3E}">
        <p14:creationId xmlns:p14="http://schemas.microsoft.com/office/powerpoint/2010/main" val="8828941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1F756A-CB26-0F37-3713-04105F1753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FEE1CEA-6605-B0BF-12BA-C50636D0B37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E162CC0-1AFB-54D7-2524-8998CF09B636}"/>
              </a:ext>
            </a:extLst>
          </p:cNvPr>
          <p:cNvSpPr>
            <a:spLocks noGrp="1"/>
          </p:cNvSpPr>
          <p:nvPr>
            <p:ph type="body" idx="1"/>
          </p:nvPr>
        </p:nvSpPr>
        <p:spPr/>
        <p:txBody>
          <a:bodyPr/>
          <a:lstStyle/>
          <a:p>
            <a:endParaRPr lang="it-IT" dirty="0"/>
          </a:p>
        </p:txBody>
      </p:sp>
      <p:sp>
        <p:nvSpPr>
          <p:cNvPr id="4" name="Slide Number Placeholder 3">
            <a:extLst>
              <a:ext uri="{FF2B5EF4-FFF2-40B4-BE49-F238E27FC236}">
                <a16:creationId xmlns:a16="http://schemas.microsoft.com/office/drawing/2014/main" id="{2AFDD157-452F-94A0-669B-B93D79DE0A9D}"/>
              </a:ext>
            </a:extLst>
          </p:cNvPr>
          <p:cNvSpPr>
            <a:spLocks noGrp="1"/>
          </p:cNvSpPr>
          <p:nvPr>
            <p:ph type="sldNum" sz="quarter" idx="5"/>
          </p:nvPr>
        </p:nvSpPr>
        <p:spPr/>
        <p:txBody>
          <a:bodyPr/>
          <a:lstStyle/>
          <a:p>
            <a:fld id="{97F538C0-505D-462F-81B3-52161FBC7986}" type="slidenum">
              <a:rPr lang="it-IT" smtClean="0"/>
              <a:t>29</a:t>
            </a:fld>
            <a:endParaRPr lang="it-IT"/>
          </a:p>
        </p:txBody>
      </p:sp>
    </p:spTree>
    <p:extLst>
      <p:ext uri="{BB962C8B-B14F-4D97-AF65-F5344CB8AC3E}">
        <p14:creationId xmlns:p14="http://schemas.microsoft.com/office/powerpoint/2010/main" val="15695000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A36EC5-8262-86EC-F481-28F174B7077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8EE775F-6773-ACA3-D984-CEF2A673B74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BF0716-C5A7-8690-34A9-1B16EFA82E63}"/>
              </a:ext>
            </a:extLst>
          </p:cNvPr>
          <p:cNvSpPr>
            <a:spLocks noGrp="1"/>
          </p:cNvSpPr>
          <p:nvPr>
            <p:ph type="body" idx="1"/>
          </p:nvPr>
        </p:nvSpPr>
        <p:spPr/>
        <p:txBody>
          <a:bodyPr/>
          <a:lstStyle/>
          <a:p>
            <a:endParaRPr lang="it-IT" dirty="0"/>
          </a:p>
        </p:txBody>
      </p:sp>
      <p:sp>
        <p:nvSpPr>
          <p:cNvPr id="4" name="Slide Number Placeholder 3">
            <a:extLst>
              <a:ext uri="{FF2B5EF4-FFF2-40B4-BE49-F238E27FC236}">
                <a16:creationId xmlns:a16="http://schemas.microsoft.com/office/drawing/2014/main" id="{4DFB4C00-6B38-9E84-B733-DCBB9E2B6CAD}"/>
              </a:ext>
            </a:extLst>
          </p:cNvPr>
          <p:cNvSpPr>
            <a:spLocks noGrp="1"/>
          </p:cNvSpPr>
          <p:nvPr>
            <p:ph type="sldNum" sz="quarter" idx="5"/>
          </p:nvPr>
        </p:nvSpPr>
        <p:spPr/>
        <p:txBody>
          <a:bodyPr/>
          <a:lstStyle/>
          <a:p>
            <a:fld id="{97F538C0-505D-462F-81B3-52161FBC7986}" type="slidenum">
              <a:rPr lang="it-IT" smtClean="0"/>
              <a:t>30</a:t>
            </a:fld>
            <a:endParaRPr lang="it-IT"/>
          </a:p>
        </p:txBody>
      </p:sp>
    </p:spTree>
    <p:extLst>
      <p:ext uri="{BB962C8B-B14F-4D97-AF65-F5344CB8AC3E}">
        <p14:creationId xmlns:p14="http://schemas.microsoft.com/office/powerpoint/2010/main" val="19477469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A0C183-B37B-7102-E2CE-46BBDA5ADE8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A898BBD-B314-A687-CB18-25C8E4AC5A6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DE70751-E246-43B8-E97A-8C9336824798}"/>
              </a:ext>
            </a:extLst>
          </p:cNvPr>
          <p:cNvSpPr>
            <a:spLocks noGrp="1"/>
          </p:cNvSpPr>
          <p:nvPr>
            <p:ph type="body" idx="1"/>
          </p:nvPr>
        </p:nvSpPr>
        <p:spPr/>
        <p:txBody>
          <a:bodyPr/>
          <a:lstStyle/>
          <a:p>
            <a:endParaRPr lang="it-IT" dirty="0"/>
          </a:p>
        </p:txBody>
      </p:sp>
      <p:sp>
        <p:nvSpPr>
          <p:cNvPr id="4" name="Slide Number Placeholder 3">
            <a:extLst>
              <a:ext uri="{FF2B5EF4-FFF2-40B4-BE49-F238E27FC236}">
                <a16:creationId xmlns:a16="http://schemas.microsoft.com/office/drawing/2014/main" id="{05EB948E-A8B3-157B-1B2B-AD4D1BD28476}"/>
              </a:ext>
            </a:extLst>
          </p:cNvPr>
          <p:cNvSpPr>
            <a:spLocks noGrp="1"/>
          </p:cNvSpPr>
          <p:nvPr>
            <p:ph type="sldNum" sz="quarter" idx="5"/>
          </p:nvPr>
        </p:nvSpPr>
        <p:spPr/>
        <p:txBody>
          <a:bodyPr/>
          <a:lstStyle/>
          <a:p>
            <a:fld id="{97F538C0-505D-462F-81B3-52161FBC7986}" type="slidenum">
              <a:rPr lang="it-IT" smtClean="0"/>
              <a:t>31</a:t>
            </a:fld>
            <a:endParaRPr lang="it-IT"/>
          </a:p>
        </p:txBody>
      </p:sp>
    </p:spTree>
    <p:extLst>
      <p:ext uri="{BB962C8B-B14F-4D97-AF65-F5344CB8AC3E}">
        <p14:creationId xmlns:p14="http://schemas.microsoft.com/office/powerpoint/2010/main" val="28239508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FCCBE3-E8E6-0CDC-48C2-EBCFDB4BC3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50CC8C-DEE3-1805-BABB-C75C3BB4D2B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03CD5D3-C45D-FFCA-36CD-58711BE22C8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a:p>
        </p:txBody>
      </p:sp>
      <p:sp>
        <p:nvSpPr>
          <p:cNvPr id="4" name="Slide Number Placeholder 3">
            <a:extLst>
              <a:ext uri="{FF2B5EF4-FFF2-40B4-BE49-F238E27FC236}">
                <a16:creationId xmlns:a16="http://schemas.microsoft.com/office/drawing/2014/main" id="{241847D3-BABA-CF2A-64B5-BD2B35B6E417}"/>
              </a:ext>
            </a:extLst>
          </p:cNvPr>
          <p:cNvSpPr>
            <a:spLocks noGrp="1"/>
          </p:cNvSpPr>
          <p:nvPr>
            <p:ph type="sldNum" sz="quarter" idx="5"/>
          </p:nvPr>
        </p:nvSpPr>
        <p:spPr/>
        <p:txBody>
          <a:bodyPr/>
          <a:lstStyle/>
          <a:p>
            <a:fld id="{97F538C0-505D-462F-81B3-52161FBC7986}" type="slidenum">
              <a:rPr lang="it-IT" smtClean="0"/>
              <a:t>32</a:t>
            </a:fld>
            <a:endParaRPr lang="it-IT"/>
          </a:p>
        </p:txBody>
      </p:sp>
    </p:spTree>
    <p:extLst>
      <p:ext uri="{BB962C8B-B14F-4D97-AF65-F5344CB8AC3E}">
        <p14:creationId xmlns:p14="http://schemas.microsoft.com/office/powerpoint/2010/main" val="1656562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Quando</a:t>
            </a:r>
            <a:r>
              <a:rPr lang="en-US" dirty="0"/>
              <a:t> </a:t>
            </a:r>
            <a:r>
              <a:rPr lang="en-US" dirty="0" err="1"/>
              <a:t>parlavo</a:t>
            </a:r>
            <a:r>
              <a:rPr lang="en-US" dirty="0"/>
              <a:t> </a:t>
            </a:r>
            <a:r>
              <a:rPr lang="en-US" dirty="0" err="1"/>
              <a:t>della</a:t>
            </a:r>
            <a:r>
              <a:rPr lang="en-US" dirty="0"/>
              <a:t> </a:t>
            </a:r>
            <a:r>
              <a:rPr lang="en-US" dirty="0" err="1"/>
              <a:t>vocazione</a:t>
            </a:r>
            <a:r>
              <a:rPr lang="en-US" dirty="0"/>
              <a:t> </a:t>
            </a:r>
            <a:r>
              <a:rPr lang="en-US" dirty="0" err="1"/>
              <a:t>intendevo</a:t>
            </a:r>
            <a:r>
              <a:rPr lang="en-US" dirty="0"/>
              <a:t> </a:t>
            </a:r>
            <a:r>
              <a:rPr lang="en-US" dirty="0" err="1"/>
              <a:t>l’attività</a:t>
            </a:r>
            <a:r>
              <a:rPr lang="en-US" dirty="0"/>
              <a:t> </a:t>
            </a:r>
            <a:r>
              <a:rPr lang="en-US" dirty="0" err="1"/>
              <a:t>che</a:t>
            </a:r>
            <a:r>
              <a:rPr lang="en-US" dirty="0"/>
              <a:t> </a:t>
            </a:r>
            <a:r>
              <a:rPr lang="en-US" dirty="0" err="1"/>
              <a:t>rende</a:t>
            </a:r>
            <a:r>
              <a:rPr lang="en-US" dirty="0"/>
              <a:t> E4 </a:t>
            </a:r>
            <a:r>
              <a:rPr lang="en-US" dirty="0" err="1"/>
              <a:t>una</a:t>
            </a:r>
            <a:r>
              <a:rPr lang="en-US" dirty="0"/>
              <a:t> </a:t>
            </a:r>
            <a:r>
              <a:rPr lang="en-US" dirty="0" err="1"/>
              <a:t>cosa</a:t>
            </a:r>
            <a:r>
              <a:rPr lang="en-US" dirty="0"/>
              <a:t> rara </a:t>
            </a:r>
            <a:r>
              <a:rPr lang="en-US" dirty="0" err="1"/>
              <a:t>tra</a:t>
            </a:r>
            <a:r>
              <a:rPr lang="en-US" dirty="0"/>
              <a:t> I system integrator </a:t>
            </a:r>
            <a:r>
              <a:rPr lang="en-US" dirty="0" err="1"/>
              <a:t>cioè</a:t>
            </a:r>
            <a:r>
              <a:rPr lang="en-US" dirty="0"/>
              <a:t> la </a:t>
            </a:r>
            <a:r>
              <a:rPr lang="en-US" dirty="0" err="1"/>
              <a:t>validazione</a:t>
            </a:r>
            <a:r>
              <a:rPr lang="en-US" dirty="0"/>
              <a:t> in casa </a:t>
            </a:r>
            <a:r>
              <a:rPr lang="en-US" dirty="0" err="1"/>
              <a:t>sia</a:t>
            </a:r>
            <a:r>
              <a:rPr lang="en-US" dirty="0"/>
              <a:t> </a:t>
            </a:r>
            <a:r>
              <a:rPr lang="en-US" dirty="0" err="1"/>
              <a:t>delle</a:t>
            </a:r>
            <a:r>
              <a:rPr lang="en-US" dirty="0"/>
              <a:t> </a:t>
            </a:r>
            <a:r>
              <a:rPr lang="en-US" dirty="0" err="1"/>
              <a:t>nuove</a:t>
            </a:r>
            <a:r>
              <a:rPr lang="en-US" dirty="0"/>
              <a:t> </a:t>
            </a:r>
            <a:r>
              <a:rPr lang="en-US" dirty="0" err="1"/>
              <a:t>soluzioni</a:t>
            </a:r>
            <a:r>
              <a:rPr lang="en-US" dirty="0"/>
              <a:t> </a:t>
            </a:r>
            <a:r>
              <a:rPr lang="en-US" dirty="0" err="1"/>
              <a:t>che</a:t>
            </a:r>
            <a:r>
              <a:rPr lang="en-US" dirty="0"/>
              <a:t> di </a:t>
            </a:r>
            <a:r>
              <a:rPr lang="en-US" dirty="0" err="1"/>
              <a:t>ogni</a:t>
            </a:r>
            <a:r>
              <a:rPr lang="en-US" dirty="0"/>
              <a:t> </a:t>
            </a:r>
            <a:r>
              <a:rPr lang="en-US" dirty="0" err="1"/>
              <a:t>singola</a:t>
            </a:r>
            <a:r>
              <a:rPr lang="en-US" dirty="0"/>
              <a:t> </a:t>
            </a:r>
            <a:r>
              <a:rPr lang="en-US" dirty="0" err="1"/>
              <a:t>macchina</a:t>
            </a:r>
            <a:r>
              <a:rPr lang="en-US" dirty="0"/>
              <a:t> </a:t>
            </a:r>
            <a:r>
              <a:rPr lang="en-US" dirty="0" err="1"/>
              <a:t>che</a:t>
            </a:r>
            <a:r>
              <a:rPr lang="en-US" dirty="0"/>
              <a:t> </a:t>
            </a:r>
            <a:r>
              <a:rPr lang="en-US" dirty="0" err="1"/>
              <a:t>viene</a:t>
            </a:r>
            <a:r>
              <a:rPr lang="en-US" dirty="0"/>
              <a:t> </a:t>
            </a:r>
            <a:r>
              <a:rPr lang="en-US" dirty="0" err="1"/>
              <a:t>venduta</a:t>
            </a:r>
            <a:r>
              <a:rPr lang="en-US" dirty="0"/>
              <a:t>. Che </a:t>
            </a:r>
            <a:r>
              <a:rPr lang="en-US" dirty="0" err="1"/>
              <a:t>sia</a:t>
            </a:r>
            <a:r>
              <a:rPr lang="en-US" dirty="0"/>
              <a:t> un cluster o un </a:t>
            </a:r>
            <a:r>
              <a:rPr lang="en-US" dirty="0" err="1"/>
              <a:t>singola</a:t>
            </a:r>
            <a:r>
              <a:rPr lang="en-US" dirty="0"/>
              <a:t> </a:t>
            </a:r>
            <a:r>
              <a:rPr lang="en-US" dirty="0" err="1"/>
              <a:t>ws</a:t>
            </a:r>
            <a:r>
              <a:rPr lang="en-US" dirty="0"/>
              <a:t> </a:t>
            </a:r>
            <a:r>
              <a:rPr lang="en-US" dirty="0" err="1"/>
              <a:t>su</a:t>
            </a:r>
            <a:r>
              <a:rPr lang="en-US" dirty="0"/>
              <a:t> </a:t>
            </a:r>
            <a:r>
              <a:rPr lang="en-US" dirty="0" err="1"/>
              <a:t>ogni</a:t>
            </a:r>
            <a:r>
              <a:rPr lang="en-US" dirty="0"/>
              <a:t> </a:t>
            </a:r>
            <a:r>
              <a:rPr lang="en-US" dirty="0" err="1"/>
              <a:t>macchina</a:t>
            </a:r>
            <a:r>
              <a:rPr lang="en-US" dirty="0"/>
              <a:t> </a:t>
            </a:r>
            <a:r>
              <a:rPr lang="en-US" dirty="0" err="1"/>
              <a:t>viene</a:t>
            </a:r>
            <a:r>
              <a:rPr lang="en-US" dirty="0"/>
              <a:t> </a:t>
            </a:r>
            <a:r>
              <a:rPr lang="en-US" dirty="0" err="1"/>
              <a:t>installato</a:t>
            </a:r>
            <a:r>
              <a:rPr lang="en-US" dirty="0"/>
              <a:t> il </a:t>
            </a:r>
            <a:r>
              <a:rPr lang="en-US" dirty="0" err="1"/>
              <a:t>sstema</a:t>
            </a:r>
            <a:r>
              <a:rPr lang="en-US" dirty="0"/>
              <a:t> operative di test, </a:t>
            </a:r>
            <a:r>
              <a:rPr lang="en-US" dirty="0" err="1"/>
              <a:t>che</a:t>
            </a:r>
            <a:r>
              <a:rPr lang="en-US" dirty="0"/>
              <a:t> in </a:t>
            </a:r>
            <a:r>
              <a:rPr lang="en-US" dirty="0" err="1"/>
              <a:t>questo</a:t>
            </a:r>
            <a:r>
              <a:rPr lang="en-US" dirty="0"/>
              <a:t> </a:t>
            </a:r>
            <a:r>
              <a:rPr lang="en-US" dirty="0" err="1"/>
              <a:t>momento</a:t>
            </a:r>
            <a:r>
              <a:rPr lang="en-US" dirty="0"/>
              <a:t> è Rocky Linux, e per 72 h </a:t>
            </a:r>
            <a:r>
              <a:rPr lang="en-US" dirty="0" err="1"/>
              <a:t>vengono</a:t>
            </a:r>
            <a:r>
              <a:rPr lang="en-US" dirty="0"/>
              <a:t> </a:t>
            </a:r>
            <a:r>
              <a:rPr lang="en-US" dirty="0" err="1"/>
              <a:t>eseguiti</a:t>
            </a:r>
            <a:r>
              <a:rPr lang="en-US" dirty="0"/>
              <a:t> </a:t>
            </a:r>
            <a:r>
              <a:rPr lang="en-US" dirty="0" err="1"/>
              <a:t>una</a:t>
            </a:r>
            <a:r>
              <a:rPr lang="en-US" dirty="0"/>
              <a:t> </a:t>
            </a:r>
            <a:r>
              <a:rPr lang="en-US" dirty="0" err="1"/>
              <a:t>serie</a:t>
            </a:r>
            <a:r>
              <a:rPr lang="en-US" dirty="0"/>
              <a:t> di benchmark </a:t>
            </a:r>
            <a:r>
              <a:rPr lang="en-US" dirty="0" err="1"/>
              <a:t>che</a:t>
            </a:r>
            <a:r>
              <a:rPr lang="en-US" dirty="0"/>
              <a:t> </a:t>
            </a:r>
            <a:r>
              <a:rPr lang="en-US" dirty="0" err="1"/>
              <a:t>vengono</a:t>
            </a:r>
            <a:r>
              <a:rPr lang="en-US" dirty="0"/>
              <a:t> </a:t>
            </a:r>
            <a:r>
              <a:rPr lang="en-US" dirty="0" err="1"/>
              <a:t>controllati</a:t>
            </a:r>
            <a:r>
              <a:rPr lang="en-US" dirty="0"/>
              <a:t> con I </a:t>
            </a:r>
            <a:r>
              <a:rPr lang="en-US" dirty="0" err="1"/>
              <a:t>dati</a:t>
            </a:r>
            <a:r>
              <a:rPr lang="en-US" dirty="0"/>
              <a:t> di </a:t>
            </a:r>
            <a:r>
              <a:rPr lang="en-US" dirty="0" err="1"/>
              <a:t>riferimento</a:t>
            </a:r>
            <a:r>
              <a:rPr lang="en-US" dirty="0"/>
              <a:t>. Solo dopo </a:t>
            </a:r>
            <a:r>
              <a:rPr lang="en-US" dirty="0" err="1"/>
              <a:t>questo</a:t>
            </a:r>
            <a:r>
              <a:rPr lang="en-US" dirty="0"/>
              <a:t> step la </a:t>
            </a:r>
            <a:r>
              <a:rPr lang="en-US" dirty="0" err="1"/>
              <a:t>macchina</a:t>
            </a:r>
            <a:r>
              <a:rPr lang="en-US" dirty="0"/>
              <a:t> </a:t>
            </a:r>
            <a:r>
              <a:rPr lang="en-US" dirty="0" err="1"/>
              <a:t>viene</a:t>
            </a:r>
            <a:r>
              <a:rPr lang="en-US" dirty="0"/>
              <a:t> </a:t>
            </a:r>
            <a:r>
              <a:rPr lang="en-US" dirty="0" err="1"/>
              <a:t>inviata</a:t>
            </a:r>
            <a:r>
              <a:rPr lang="en-US" dirty="0"/>
              <a:t> o </a:t>
            </a:r>
            <a:r>
              <a:rPr lang="en-US" dirty="0" err="1"/>
              <a:t>integrata</a:t>
            </a:r>
            <a:r>
              <a:rPr lang="en-US" dirty="0"/>
              <a:t> in un nuovo cluster. Una gran </a:t>
            </a:r>
            <a:r>
              <a:rPr lang="en-US" dirty="0" err="1"/>
              <a:t>parte</a:t>
            </a:r>
            <a:r>
              <a:rPr lang="en-US" dirty="0"/>
              <a:t> </a:t>
            </a:r>
            <a:r>
              <a:rPr lang="en-US" dirty="0" err="1"/>
              <a:t>dei</a:t>
            </a:r>
            <a:r>
              <a:rPr lang="en-US" dirty="0"/>
              <a:t> problem in </a:t>
            </a:r>
            <a:r>
              <a:rPr lang="en-US" dirty="0" err="1"/>
              <a:t>uscita</a:t>
            </a:r>
            <a:r>
              <a:rPr lang="en-US" dirty="0"/>
              <a:t> </a:t>
            </a:r>
            <a:r>
              <a:rPr lang="en-US" dirty="0" err="1"/>
              <a:t>dalla</a:t>
            </a:r>
            <a:r>
              <a:rPr lang="en-US" dirty="0"/>
              <a:t> </a:t>
            </a:r>
            <a:r>
              <a:rPr lang="en-US" dirty="0" err="1"/>
              <a:t>fabbrica</a:t>
            </a:r>
            <a:r>
              <a:rPr lang="en-US" dirty="0"/>
              <a:t> </a:t>
            </a:r>
            <a:r>
              <a:rPr lang="en-US" dirty="0" err="1"/>
              <a:t>vengono</a:t>
            </a:r>
            <a:r>
              <a:rPr lang="en-US" dirty="0"/>
              <a:t> individuate qua.</a:t>
            </a:r>
          </a:p>
        </p:txBody>
      </p:sp>
      <p:sp>
        <p:nvSpPr>
          <p:cNvPr id="4" name="Slide Number Placeholder 3"/>
          <p:cNvSpPr>
            <a:spLocks noGrp="1"/>
          </p:cNvSpPr>
          <p:nvPr>
            <p:ph type="sldNum" sz="quarter" idx="10"/>
          </p:nvPr>
        </p:nvSpPr>
        <p:spPr/>
        <p:txBody>
          <a:bodyPr/>
          <a:lstStyle/>
          <a:p>
            <a:fld id="{006BE02D-20C0-F840-AFAC-BEA99C74FDC2}" type="slidenum">
              <a:rPr lang="en-US" smtClean="0"/>
              <a:pPr/>
              <a:t>3</a:t>
            </a:fld>
            <a:endParaRPr lang="en-US"/>
          </a:p>
        </p:txBody>
      </p:sp>
    </p:spTree>
    <p:extLst>
      <p:ext uri="{BB962C8B-B14F-4D97-AF65-F5344CB8AC3E}">
        <p14:creationId xmlns:p14="http://schemas.microsoft.com/office/powerpoint/2010/main" val="25680964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451BB9-0221-27A5-4C32-5B645EAEBD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87B0C3-89CE-6B95-AED5-F9E301EFFA6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4F7D55B-8492-0605-13D6-E79FAE7F392F}"/>
              </a:ext>
            </a:extLst>
          </p:cNvPr>
          <p:cNvSpPr>
            <a:spLocks noGrp="1"/>
          </p:cNvSpPr>
          <p:nvPr>
            <p:ph type="body" idx="1"/>
          </p:nvPr>
        </p:nvSpPr>
        <p:spPr/>
        <p:txBody>
          <a:bodyPr/>
          <a:lstStyle/>
          <a:p>
            <a:endParaRPr lang="it-IT" dirty="0"/>
          </a:p>
        </p:txBody>
      </p:sp>
      <p:sp>
        <p:nvSpPr>
          <p:cNvPr id="4" name="Slide Number Placeholder 3">
            <a:extLst>
              <a:ext uri="{FF2B5EF4-FFF2-40B4-BE49-F238E27FC236}">
                <a16:creationId xmlns:a16="http://schemas.microsoft.com/office/drawing/2014/main" id="{BB9BC202-EFBE-429F-D5BB-6228C9DA0413}"/>
              </a:ext>
            </a:extLst>
          </p:cNvPr>
          <p:cNvSpPr>
            <a:spLocks noGrp="1"/>
          </p:cNvSpPr>
          <p:nvPr>
            <p:ph type="sldNum" sz="quarter" idx="5"/>
          </p:nvPr>
        </p:nvSpPr>
        <p:spPr/>
        <p:txBody>
          <a:bodyPr/>
          <a:lstStyle/>
          <a:p>
            <a:fld id="{97F538C0-505D-462F-81B3-52161FBC7986}" type="slidenum">
              <a:rPr lang="it-IT" smtClean="0"/>
              <a:t>33</a:t>
            </a:fld>
            <a:endParaRPr lang="it-IT"/>
          </a:p>
        </p:txBody>
      </p:sp>
    </p:spTree>
    <p:extLst>
      <p:ext uri="{BB962C8B-B14F-4D97-AF65-F5344CB8AC3E}">
        <p14:creationId xmlns:p14="http://schemas.microsoft.com/office/powerpoint/2010/main" val="33347269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t-IT" dirty="0"/>
          </a:p>
        </p:txBody>
      </p:sp>
      <p:sp>
        <p:nvSpPr>
          <p:cNvPr id="4" name="Slide Number Placeholder 3"/>
          <p:cNvSpPr>
            <a:spLocks noGrp="1"/>
          </p:cNvSpPr>
          <p:nvPr>
            <p:ph type="sldNum" sz="quarter" idx="5"/>
          </p:nvPr>
        </p:nvSpPr>
        <p:spPr/>
        <p:txBody>
          <a:bodyPr/>
          <a:lstStyle/>
          <a:p>
            <a:fld id="{97F538C0-505D-462F-81B3-52161FBC7986}" type="slidenum">
              <a:rPr lang="it-IT" smtClean="0"/>
              <a:t>35</a:t>
            </a:fld>
            <a:endParaRPr lang="it-IT"/>
          </a:p>
        </p:txBody>
      </p:sp>
    </p:spTree>
    <p:extLst>
      <p:ext uri="{BB962C8B-B14F-4D97-AF65-F5344CB8AC3E}">
        <p14:creationId xmlns:p14="http://schemas.microsoft.com/office/powerpoint/2010/main" val="22674008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fld id="{2361BFC2-4890-1745-B53B-DE7B6FAC2E5D}" type="slidenum">
              <a:rPr lang="it-IT" smtClean="0"/>
              <a:t>46</a:t>
            </a:fld>
            <a:endParaRPr lang="it-IT"/>
          </a:p>
        </p:txBody>
      </p:sp>
    </p:spTree>
    <p:extLst>
      <p:ext uri="{BB962C8B-B14F-4D97-AF65-F5344CB8AC3E}">
        <p14:creationId xmlns:p14="http://schemas.microsoft.com/office/powerpoint/2010/main" val="25860303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Non li abbiamo progettati e venduti noi ma dal loro deployment forniamo l’assistenza in sito per i due supercomputer del tecnopolo di Bologna ovvero </a:t>
            </a:r>
            <a:r>
              <a:rPr lang="it-IT" dirty="0" err="1"/>
              <a:t>leonardo</a:t>
            </a:r>
            <a:r>
              <a:rPr lang="it-IT" dirty="0"/>
              <a:t> (che oggi è scalato a numero 7 di Top500) ed il cluster dell’ECWMF da quando in </a:t>
            </a:r>
            <a:r>
              <a:rPr lang="it-IT" dirty="0" err="1"/>
              <a:t>grant</a:t>
            </a:r>
            <a:r>
              <a:rPr lang="it-IT" dirty="0"/>
              <a:t> </a:t>
            </a:r>
            <a:r>
              <a:rPr lang="it-IT" dirty="0" err="1"/>
              <a:t>bretagna</a:t>
            </a:r>
            <a:r>
              <a:rPr lang="it-IT" dirty="0"/>
              <a:t> hanno avuto la brillante idea della Brexit. In entrambi i casi parliamo di cluster con migliaia di nodi e qualche kilometro di dati che richiedono un costante controllo ed una pianificazione piuttosto complessa delle operazioni</a:t>
            </a:r>
          </a:p>
        </p:txBody>
      </p:sp>
      <p:sp>
        <p:nvSpPr>
          <p:cNvPr id="4" name="Segnaposto numero diapositiva 3"/>
          <p:cNvSpPr>
            <a:spLocks noGrp="1"/>
          </p:cNvSpPr>
          <p:nvPr>
            <p:ph type="sldNum" sz="quarter" idx="5"/>
          </p:nvPr>
        </p:nvSpPr>
        <p:spPr/>
        <p:txBody>
          <a:bodyPr/>
          <a:lstStyle/>
          <a:p>
            <a:fld id="{97F538C0-505D-462F-81B3-52161FBC7986}" type="slidenum">
              <a:rPr lang="it-IT" smtClean="0"/>
              <a:t>4</a:t>
            </a:fld>
            <a:endParaRPr lang="it-IT"/>
          </a:p>
        </p:txBody>
      </p:sp>
    </p:spTree>
    <p:extLst>
      <p:ext uri="{BB962C8B-B14F-4D97-AF65-F5344CB8AC3E}">
        <p14:creationId xmlns:p14="http://schemas.microsoft.com/office/powerpoint/2010/main" val="39650470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638203-467C-CC22-FD67-32C90C8F68DA}"/>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DC2C59F5-2043-D05F-95E4-8B0DFA4710A7}"/>
              </a:ext>
            </a:extLst>
          </p:cNvPr>
          <p:cNvSpPr>
            <a:spLocks noGrp="1" noRot="1" noChangeAspect="1"/>
          </p:cNvSpPr>
          <p:nvPr>
            <p:ph type="sldImg"/>
          </p:nvPr>
        </p:nvSpPr>
        <p:spPr/>
      </p:sp>
      <p:sp>
        <p:nvSpPr>
          <p:cNvPr id="3" name="Segnaposto note 2">
            <a:extLst>
              <a:ext uri="{FF2B5EF4-FFF2-40B4-BE49-F238E27FC236}">
                <a16:creationId xmlns:a16="http://schemas.microsoft.com/office/drawing/2014/main" id="{E31E8BD8-0973-6400-207B-DCDEB2C191A6}"/>
              </a:ext>
            </a:extLst>
          </p:cNvPr>
          <p:cNvSpPr>
            <a:spLocks noGrp="1"/>
          </p:cNvSpPr>
          <p:nvPr>
            <p:ph type="body" idx="1"/>
          </p:nvPr>
        </p:nvSpPr>
        <p:spPr/>
        <p:txBody>
          <a:bodyPr/>
          <a:lstStyle/>
          <a:p>
            <a:endParaRPr lang="it-IT" dirty="0"/>
          </a:p>
        </p:txBody>
      </p:sp>
      <p:sp>
        <p:nvSpPr>
          <p:cNvPr id="4" name="Segnaposto numero diapositiva 3">
            <a:extLst>
              <a:ext uri="{FF2B5EF4-FFF2-40B4-BE49-F238E27FC236}">
                <a16:creationId xmlns:a16="http://schemas.microsoft.com/office/drawing/2014/main" id="{ABD96708-62A9-575B-EF33-AFC08AE9E09C}"/>
              </a:ext>
            </a:extLst>
          </p:cNvPr>
          <p:cNvSpPr>
            <a:spLocks noGrp="1"/>
          </p:cNvSpPr>
          <p:nvPr>
            <p:ph type="sldNum" sz="quarter" idx="5"/>
          </p:nvPr>
        </p:nvSpPr>
        <p:spPr/>
        <p:txBody>
          <a:bodyPr/>
          <a:lstStyle/>
          <a:p>
            <a:fld id="{97F538C0-505D-462F-81B3-52161FBC7986}" type="slidenum">
              <a:rPr lang="it-IT" smtClean="0"/>
              <a:t>5</a:t>
            </a:fld>
            <a:endParaRPr lang="it-IT"/>
          </a:p>
        </p:txBody>
      </p:sp>
    </p:spTree>
    <p:extLst>
      <p:ext uri="{BB962C8B-B14F-4D97-AF65-F5344CB8AC3E}">
        <p14:creationId xmlns:p14="http://schemas.microsoft.com/office/powerpoint/2010/main" val="17098500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In conclusione c’è bisogno di (1) avere una infrastruttura che a parità di richieste e di utenti e in ultima analisi di calcoli effettuati sfrutti meno hardware molto più potente;  che sia adattabile allo stesso momento a diversi usi sia di dominio che di complessità di esigenze e che vada incontro a regole diverse: voi potete non avere bisogno di proteggere i vostri dati (ma forse i vostri sorgenti sì) ma se per 6 mesi il vostro vicino di rack è un genetista lui sì. E come si può fare tutto ciò: facendo coesistere dinamicamente più cluster dentro lo stesso ferro, ovvero costruendo un cloud privato. In questo modo si ha il controllo delle proprie risorse, alla fine un risparmio rispetto al cloud pubblico (provare per credere), un partner per cui esisti cosa non da poco. Quindi questa è l’</a:t>
            </a:r>
            <a:r>
              <a:rPr lang="it-IT" dirty="0" err="1"/>
              <a:t>architetura</a:t>
            </a:r>
            <a:r>
              <a:rPr lang="it-IT" dirty="0"/>
              <a:t> di riferimento di E4 per l’HPC. </a:t>
            </a:r>
            <a:r>
              <a:rPr lang="it-IT"/>
              <a:t>…</a:t>
            </a:r>
            <a:endParaRPr lang="it-IT" dirty="0"/>
          </a:p>
        </p:txBody>
      </p:sp>
      <p:sp>
        <p:nvSpPr>
          <p:cNvPr id="4" name="Segnaposto numero diapositiva 3"/>
          <p:cNvSpPr>
            <a:spLocks noGrp="1"/>
          </p:cNvSpPr>
          <p:nvPr>
            <p:ph type="sldNum" sz="quarter" idx="5"/>
          </p:nvPr>
        </p:nvSpPr>
        <p:spPr/>
        <p:txBody>
          <a:bodyPr/>
          <a:lstStyle/>
          <a:p>
            <a:fld id="{97F538C0-505D-462F-81B3-52161FBC7986}" type="slidenum">
              <a:rPr lang="it-IT" smtClean="0"/>
              <a:t>6</a:t>
            </a:fld>
            <a:endParaRPr lang="it-IT"/>
          </a:p>
        </p:txBody>
      </p:sp>
    </p:spTree>
    <p:extLst>
      <p:ext uri="{BB962C8B-B14F-4D97-AF65-F5344CB8AC3E}">
        <p14:creationId xmlns:p14="http://schemas.microsoft.com/office/powerpoint/2010/main" val="11117907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t-IT" dirty="0"/>
          </a:p>
        </p:txBody>
      </p:sp>
      <p:sp>
        <p:nvSpPr>
          <p:cNvPr id="4" name="Slide Number Placeholder 3"/>
          <p:cNvSpPr>
            <a:spLocks noGrp="1"/>
          </p:cNvSpPr>
          <p:nvPr>
            <p:ph type="sldNum" sz="quarter" idx="5"/>
          </p:nvPr>
        </p:nvSpPr>
        <p:spPr/>
        <p:txBody>
          <a:bodyPr/>
          <a:lstStyle/>
          <a:p>
            <a:fld id="{97F538C0-505D-462F-81B3-52161FBC7986}" type="slidenum">
              <a:rPr lang="it-IT" smtClean="0"/>
              <a:t>7</a:t>
            </a:fld>
            <a:endParaRPr lang="it-IT"/>
          </a:p>
        </p:txBody>
      </p:sp>
    </p:spTree>
    <p:extLst>
      <p:ext uri="{BB962C8B-B14F-4D97-AF65-F5344CB8AC3E}">
        <p14:creationId xmlns:p14="http://schemas.microsoft.com/office/powerpoint/2010/main" val="29709699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B4D17A-A866-D4D4-8BFA-F3AB44F2E6A8}"/>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A12FC047-0E57-779C-0A46-A7865D2C4676}"/>
              </a:ext>
            </a:extLst>
          </p:cNvPr>
          <p:cNvSpPr>
            <a:spLocks noGrp="1" noRot="1" noChangeAspect="1"/>
          </p:cNvSpPr>
          <p:nvPr>
            <p:ph type="sldImg"/>
          </p:nvPr>
        </p:nvSpPr>
        <p:spPr/>
      </p:sp>
      <p:sp>
        <p:nvSpPr>
          <p:cNvPr id="3" name="Segnaposto note 2">
            <a:extLst>
              <a:ext uri="{FF2B5EF4-FFF2-40B4-BE49-F238E27FC236}">
                <a16:creationId xmlns:a16="http://schemas.microsoft.com/office/drawing/2014/main" id="{E2E23B30-24E7-9F0E-0EC9-6BB3340F21DC}"/>
              </a:ext>
            </a:extLst>
          </p:cNvPr>
          <p:cNvSpPr>
            <a:spLocks noGrp="1"/>
          </p:cNvSpPr>
          <p:nvPr>
            <p:ph type="body" idx="1"/>
          </p:nvPr>
        </p:nvSpPr>
        <p:spPr/>
        <p:txBody>
          <a:bodyPr/>
          <a:lstStyle/>
          <a:p>
            <a:endParaRPr lang="it-IT" dirty="0"/>
          </a:p>
        </p:txBody>
      </p:sp>
      <p:sp>
        <p:nvSpPr>
          <p:cNvPr id="4" name="Segnaposto numero diapositiva 3">
            <a:extLst>
              <a:ext uri="{FF2B5EF4-FFF2-40B4-BE49-F238E27FC236}">
                <a16:creationId xmlns:a16="http://schemas.microsoft.com/office/drawing/2014/main" id="{997C1DC6-E82A-92BA-E7FD-BFF2D2356749}"/>
              </a:ext>
            </a:extLst>
          </p:cNvPr>
          <p:cNvSpPr>
            <a:spLocks noGrp="1"/>
          </p:cNvSpPr>
          <p:nvPr>
            <p:ph type="sldNum" sz="quarter" idx="5"/>
          </p:nvPr>
        </p:nvSpPr>
        <p:spPr/>
        <p:txBody>
          <a:bodyPr/>
          <a:lstStyle/>
          <a:p>
            <a:fld id="{10C34D1B-F249-9E47-BC6E-E18A8E2A7DEA}" type="slidenum">
              <a:rPr lang="it-IT" smtClean="0"/>
              <a:t>8</a:t>
            </a:fld>
            <a:endParaRPr lang="it-IT"/>
          </a:p>
        </p:txBody>
      </p:sp>
    </p:spTree>
    <p:extLst>
      <p:ext uri="{BB962C8B-B14F-4D97-AF65-F5344CB8AC3E}">
        <p14:creationId xmlns:p14="http://schemas.microsoft.com/office/powerpoint/2010/main" val="35643572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947161-54E6-3961-96E7-73435029C80B}"/>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14EA2516-922F-75B9-8BBD-1DDD5BD344D1}"/>
              </a:ext>
            </a:extLst>
          </p:cNvPr>
          <p:cNvSpPr>
            <a:spLocks noGrp="1" noRot="1" noChangeAspect="1"/>
          </p:cNvSpPr>
          <p:nvPr>
            <p:ph type="sldImg"/>
          </p:nvPr>
        </p:nvSpPr>
        <p:spPr/>
      </p:sp>
      <p:sp>
        <p:nvSpPr>
          <p:cNvPr id="3" name="Segnaposto note 2">
            <a:extLst>
              <a:ext uri="{FF2B5EF4-FFF2-40B4-BE49-F238E27FC236}">
                <a16:creationId xmlns:a16="http://schemas.microsoft.com/office/drawing/2014/main" id="{8AF48F23-1AEA-3D6C-578A-EAE9E5A5B02C}"/>
              </a:ext>
            </a:extLst>
          </p:cNvPr>
          <p:cNvSpPr>
            <a:spLocks noGrp="1"/>
          </p:cNvSpPr>
          <p:nvPr>
            <p:ph type="body" idx="1"/>
          </p:nvPr>
        </p:nvSpPr>
        <p:spPr/>
        <p:txBody>
          <a:bodyPr/>
          <a:lstStyle/>
          <a:p>
            <a:endParaRPr lang="it-IT" dirty="0"/>
          </a:p>
        </p:txBody>
      </p:sp>
      <p:sp>
        <p:nvSpPr>
          <p:cNvPr id="4" name="Segnaposto numero diapositiva 3">
            <a:extLst>
              <a:ext uri="{FF2B5EF4-FFF2-40B4-BE49-F238E27FC236}">
                <a16:creationId xmlns:a16="http://schemas.microsoft.com/office/drawing/2014/main" id="{A69143B8-E4D2-6731-2B01-DCEDB3EAB1DD}"/>
              </a:ext>
            </a:extLst>
          </p:cNvPr>
          <p:cNvSpPr>
            <a:spLocks noGrp="1"/>
          </p:cNvSpPr>
          <p:nvPr>
            <p:ph type="sldNum" sz="quarter" idx="5"/>
          </p:nvPr>
        </p:nvSpPr>
        <p:spPr/>
        <p:txBody>
          <a:bodyPr/>
          <a:lstStyle/>
          <a:p>
            <a:fld id="{10C34D1B-F249-9E47-BC6E-E18A8E2A7DEA}" type="slidenum">
              <a:rPr lang="it-IT" smtClean="0"/>
              <a:t>9</a:t>
            </a:fld>
            <a:endParaRPr lang="it-IT"/>
          </a:p>
        </p:txBody>
      </p:sp>
    </p:spTree>
    <p:extLst>
      <p:ext uri="{BB962C8B-B14F-4D97-AF65-F5344CB8AC3E}">
        <p14:creationId xmlns:p14="http://schemas.microsoft.com/office/powerpoint/2010/main" val="19173497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Modifica da </a:t>
            </a:r>
            <a:r>
              <a:rPr lang="it-IT" dirty="0" err="1"/>
              <a:t>Kolla</a:t>
            </a:r>
            <a:r>
              <a:rPr lang="it-IT" dirty="0"/>
              <a:t> a </a:t>
            </a:r>
            <a:r>
              <a:rPr lang="it-IT" dirty="0" err="1"/>
              <a:t>Kolla-Ansible</a:t>
            </a:r>
            <a:endParaRPr lang="it-IT" dirty="0"/>
          </a:p>
        </p:txBody>
      </p:sp>
      <p:sp>
        <p:nvSpPr>
          <p:cNvPr id="4" name="Slide Number Placeholder 3"/>
          <p:cNvSpPr>
            <a:spLocks noGrp="1"/>
          </p:cNvSpPr>
          <p:nvPr>
            <p:ph type="sldNum" sz="quarter" idx="5"/>
          </p:nvPr>
        </p:nvSpPr>
        <p:spPr/>
        <p:txBody>
          <a:bodyPr/>
          <a:lstStyle/>
          <a:p>
            <a:fld id="{97F538C0-505D-462F-81B3-52161FBC7986}" type="slidenum">
              <a:rPr lang="it-IT" smtClean="0"/>
              <a:t>14</a:t>
            </a:fld>
            <a:endParaRPr lang="it-IT"/>
          </a:p>
        </p:txBody>
      </p:sp>
    </p:spTree>
    <p:extLst>
      <p:ext uri="{BB962C8B-B14F-4D97-AF65-F5344CB8AC3E}">
        <p14:creationId xmlns:p14="http://schemas.microsoft.com/office/powerpoint/2010/main" val="9362761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endParaRPr lang="it-IT"/>
          </a:p>
        </p:txBody>
      </p:sp>
      <p:sp>
        <p:nvSpPr>
          <p:cNvPr id="3" name="Sottotitolo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it-IT"/>
          </a:p>
        </p:txBody>
      </p:sp>
    </p:spTree>
    <p:extLst>
      <p:ext uri="{BB962C8B-B14F-4D97-AF65-F5344CB8AC3E}">
        <p14:creationId xmlns:p14="http://schemas.microsoft.com/office/powerpoint/2010/main" val="39420430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olo e testo verticale">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6764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15047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Defaul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54914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Half Picture Right">
    <p:spTree>
      <p:nvGrpSpPr>
        <p:cNvPr id="1" name=""/>
        <p:cNvGrpSpPr/>
        <p:nvPr/>
      </p:nvGrpSpPr>
      <p:grpSpPr>
        <a:xfrm>
          <a:off x="0" y="0"/>
          <a:ext cx="0" cy="0"/>
          <a:chOff x="0" y="0"/>
          <a:chExt cx="0" cy="0"/>
        </a:xfrm>
      </p:grpSpPr>
      <p:sp>
        <p:nvSpPr>
          <p:cNvPr id="38" name="Picture Placeholder 13"/>
          <p:cNvSpPr>
            <a:spLocks noGrp="1"/>
          </p:cNvSpPr>
          <p:nvPr>
            <p:ph type="pic" sz="quarter" idx="13"/>
          </p:nvPr>
        </p:nvSpPr>
        <p:spPr>
          <a:xfrm>
            <a:off x="6106298" y="0"/>
            <a:ext cx="6085702" cy="6858000"/>
          </a:xfrm>
          <a:prstGeom prst="rect">
            <a:avLst/>
          </a:prstGeom>
          <a:effectLst/>
        </p:spPr>
        <p:txBody>
          <a:bodyPr>
            <a:normAutofit/>
          </a:bodyPr>
          <a:lstStyle>
            <a:lvl1pPr marL="0" indent="0">
              <a:buNone/>
              <a:defRPr sz="2100">
                <a:ln>
                  <a:noFill/>
                </a:ln>
                <a:solidFill>
                  <a:schemeClr val="bg1">
                    <a:lumMod val="85000"/>
                  </a:schemeClr>
                </a:solidFill>
                <a:latin typeface="Lato Light" charset="0"/>
                <a:ea typeface="Lato Light" charset="0"/>
                <a:cs typeface="Lato Light" charset="0"/>
              </a:defRPr>
            </a:lvl1pPr>
          </a:lstStyle>
          <a:p>
            <a:endParaRPr lang="en-US"/>
          </a:p>
        </p:txBody>
      </p:sp>
    </p:spTree>
    <p:extLst>
      <p:ext uri="{BB962C8B-B14F-4D97-AF65-F5344CB8AC3E}">
        <p14:creationId xmlns:p14="http://schemas.microsoft.com/office/powerpoint/2010/main" val="162348878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E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97764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Master Slide 1">
  <p:cSld name="Master Slide 1">
    <p:spTree>
      <p:nvGrpSpPr>
        <p:cNvPr id="1" name="Shape 22"/>
        <p:cNvGrpSpPr/>
        <p:nvPr/>
      </p:nvGrpSpPr>
      <p:grpSpPr>
        <a:xfrm>
          <a:off x="0" y="0"/>
          <a:ext cx="0" cy="0"/>
          <a:chOff x="0" y="0"/>
          <a:chExt cx="0" cy="0"/>
        </a:xfrm>
      </p:grpSpPr>
    </p:spTree>
    <p:extLst>
      <p:ext uri="{BB962C8B-B14F-4D97-AF65-F5344CB8AC3E}">
        <p14:creationId xmlns:p14="http://schemas.microsoft.com/office/powerpoint/2010/main" val="40986983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Vuota">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C674FEEB-0955-00E6-F631-0298F0017E40}"/>
              </a:ext>
            </a:extLst>
          </p:cNvPr>
          <p:cNvSpPr>
            <a:spLocks noGrp="1"/>
          </p:cNvSpPr>
          <p:nvPr>
            <p:ph type="title"/>
          </p:nvPr>
        </p:nvSpPr>
        <p:spPr>
          <a:xfrm>
            <a:off x="1576820" y="255154"/>
            <a:ext cx="7680960" cy="1325563"/>
          </a:xfrm>
          <a:prstGeom prst="rect">
            <a:avLst/>
          </a:prstGeom>
        </p:spPr>
        <p:txBody>
          <a:bodyPr vert="horz" lIns="91440" tIns="45720" rIns="91440" bIns="45720" rtlCol="0" anchor="t">
            <a:normAutofit/>
          </a:bodyPr>
          <a:lstStyle>
            <a:lvl1pPr>
              <a:defRPr sz="3000" b="0" i="0" spc="100" baseline="0">
                <a:solidFill>
                  <a:schemeClr val="bg1">
                    <a:lumMod val="65000"/>
                  </a:schemeClr>
                </a:solidFill>
                <a:latin typeface="Brandon Grotesque Medium" panose="020B0503020203060202" pitchFamily="34" charset="77"/>
              </a:defRPr>
            </a:lvl1pPr>
          </a:lstStyle>
          <a:p>
            <a:r>
              <a:rPr lang="it-IT"/>
              <a:t>FARE CLIC PER MODIFICARE LO STILE DEL TITOLO DELLO SCHEMA</a:t>
            </a:r>
          </a:p>
        </p:txBody>
      </p:sp>
    </p:spTree>
    <p:extLst>
      <p:ext uri="{BB962C8B-B14F-4D97-AF65-F5344CB8AC3E}">
        <p14:creationId xmlns:p14="http://schemas.microsoft.com/office/powerpoint/2010/main" val="68577366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itolo e contenuto">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1DF6B22B-7B17-18FB-B638-3A50A48C9BA2}"/>
              </a:ext>
            </a:extLst>
          </p:cNvPr>
          <p:cNvSpPr>
            <a:spLocks noGrp="1"/>
          </p:cNvSpPr>
          <p:nvPr>
            <p:ph type="title"/>
          </p:nvPr>
        </p:nvSpPr>
        <p:spPr>
          <a:xfrm>
            <a:off x="1576820" y="255154"/>
            <a:ext cx="7680960" cy="1325563"/>
          </a:xfrm>
          <a:prstGeom prst="rect">
            <a:avLst/>
          </a:prstGeom>
        </p:spPr>
        <p:txBody>
          <a:bodyPr vert="horz" lIns="91440" tIns="45720" rIns="91440" bIns="45720" rtlCol="0" anchor="t">
            <a:normAutofit/>
          </a:bodyPr>
          <a:lstStyle>
            <a:lvl1pPr>
              <a:defRPr sz="3000" b="0" i="0" spc="100" baseline="0">
                <a:solidFill>
                  <a:schemeClr val="bg1">
                    <a:lumMod val="65000"/>
                  </a:schemeClr>
                </a:solidFill>
                <a:latin typeface="Brandon Grotesque Medium" panose="020B0503020203060202" pitchFamily="34" charset="77"/>
              </a:defRPr>
            </a:lvl1pPr>
          </a:lstStyle>
          <a:p>
            <a:r>
              <a:rPr lang="it-IT"/>
              <a:t>FARE CLIC PER MODIFICARE LO STILE DEL TITOLO DELLO SCHEMA</a:t>
            </a:r>
          </a:p>
        </p:txBody>
      </p:sp>
    </p:spTree>
    <p:extLst>
      <p:ext uri="{BB962C8B-B14F-4D97-AF65-F5344CB8AC3E}">
        <p14:creationId xmlns:p14="http://schemas.microsoft.com/office/powerpoint/2010/main" val="348151581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_Vuota">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C0F0C6C7-F561-EEB4-B006-AD10E03C60A1}"/>
              </a:ext>
            </a:extLst>
          </p:cNvPr>
          <p:cNvSpPr>
            <a:spLocks noGrp="1"/>
          </p:cNvSpPr>
          <p:nvPr>
            <p:ph type="title"/>
          </p:nvPr>
        </p:nvSpPr>
        <p:spPr>
          <a:xfrm>
            <a:off x="1576820" y="255154"/>
            <a:ext cx="7680960" cy="1325563"/>
          </a:xfrm>
          <a:prstGeom prst="rect">
            <a:avLst/>
          </a:prstGeom>
        </p:spPr>
        <p:txBody>
          <a:bodyPr vert="horz" lIns="91440" tIns="45720" rIns="91440" bIns="45720" rtlCol="0" anchor="t">
            <a:normAutofit/>
          </a:bodyPr>
          <a:lstStyle>
            <a:lvl1pPr>
              <a:defRPr sz="3000" b="0" i="0" spc="100" baseline="0">
                <a:solidFill>
                  <a:schemeClr val="bg1">
                    <a:lumMod val="65000"/>
                  </a:schemeClr>
                </a:solidFill>
                <a:latin typeface="Brandon Grotesque Medium" panose="020B0503020203060202" pitchFamily="34" charset="77"/>
              </a:defRPr>
            </a:lvl1pPr>
          </a:lstStyle>
          <a:p>
            <a:r>
              <a:rPr lang="it-IT"/>
              <a:t>FARE CLIC PER MODIFICARE LO STILE DEL TITOLO DELLO SCHEMA</a:t>
            </a:r>
          </a:p>
        </p:txBody>
      </p:sp>
    </p:spTree>
    <p:extLst>
      <p:ext uri="{BB962C8B-B14F-4D97-AF65-F5344CB8AC3E}">
        <p14:creationId xmlns:p14="http://schemas.microsoft.com/office/powerpoint/2010/main" val="388541275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Diapositiva titolo">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B4076574-D921-7BFC-6A4D-7910FAB07380}"/>
              </a:ext>
            </a:extLst>
          </p:cNvPr>
          <p:cNvSpPr>
            <a:spLocks noGrp="1"/>
          </p:cNvSpPr>
          <p:nvPr>
            <p:ph type="title"/>
          </p:nvPr>
        </p:nvSpPr>
        <p:spPr>
          <a:xfrm>
            <a:off x="1576820" y="255154"/>
            <a:ext cx="7680960" cy="1325563"/>
          </a:xfrm>
          <a:prstGeom prst="rect">
            <a:avLst/>
          </a:prstGeom>
        </p:spPr>
        <p:txBody>
          <a:bodyPr vert="horz" lIns="91440" tIns="45720" rIns="91440" bIns="45720" rtlCol="0" anchor="t">
            <a:normAutofit/>
          </a:bodyPr>
          <a:lstStyle>
            <a:lvl1pPr>
              <a:defRPr sz="3000" b="0" i="0" spc="100" baseline="0">
                <a:solidFill>
                  <a:schemeClr val="bg1">
                    <a:lumMod val="65000"/>
                  </a:schemeClr>
                </a:solidFill>
                <a:latin typeface="Brandon Grotesque Medium" panose="020B0503020203060202" pitchFamily="34" charset="77"/>
              </a:defRPr>
            </a:lvl1pPr>
          </a:lstStyle>
          <a:p>
            <a:r>
              <a:rPr lang="it-IT"/>
              <a:t>FARE CLIC PER MODIFICARE LO STILE DEL TITOLO DELLO SCHEMA</a:t>
            </a:r>
          </a:p>
        </p:txBody>
      </p:sp>
    </p:spTree>
    <p:extLst>
      <p:ext uri="{BB962C8B-B14F-4D97-AF65-F5344CB8AC3E}">
        <p14:creationId xmlns:p14="http://schemas.microsoft.com/office/powerpoint/2010/main" val="9674775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olo e contenuto">
    <p:spTree>
      <p:nvGrpSpPr>
        <p:cNvPr id="1" name=""/>
        <p:cNvGrpSpPr/>
        <p:nvPr/>
      </p:nvGrpSpPr>
      <p:grpSpPr>
        <a:xfrm>
          <a:off x="0" y="0"/>
          <a:ext cx="0" cy="0"/>
          <a:chOff x="0" y="0"/>
          <a:chExt cx="0" cy="0"/>
        </a:xfrm>
      </p:grpSpPr>
    </p:spTree>
    <p:extLst>
      <p:ext uri="{BB962C8B-B14F-4D97-AF65-F5344CB8AC3E}">
        <p14:creationId xmlns:p14="http://schemas.microsoft.com/office/powerpoint/2010/main" val="157483202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4_E4 Master">
    <p:spTree>
      <p:nvGrpSpPr>
        <p:cNvPr id="1" name=""/>
        <p:cNvGrpSpPr/>
        <p:nvPr/>
      </p:nvGrpSpPr>
      <p:grpSpPr>
        <a:xfrm>
          <a:off x="0" y="0"/>
          <a:ext cx="0" cy="0"/>
          <a:chOff x="0" y="0"/>
          <a:chExt cx="0" cy="0"/>
        </a:xfrm>
      </p:grpSpPr>
      <p:sp>
        <p:nvSpPr>
          <p:cNvPr id="2" name="Rettangolo 1">
            <a:extLst>
              <a:ext uri="{FF2B5EF4-FFF2-40B4-BE49-F238E27FC236}">
                <a16:creationId xmlns:a16="http://schemas.microsoft.com/office/drawing/2014/main" id="{B8BD0AB5-4FD1-58EA-B18E-B52565E58AB5}"/>
              </a:ext>
            </a:extLst>
          </p:cNvPr>
          <p:cNvSpPr/>
          <p:nvPr userDrawn="1"/>
        </p:nvSpPr>
        <p:spPr>
          <a:xfrm>
            <a:off x="104172" y="4483266"/>
            <a:ext cx="486136" cy="22339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egnaposto titolo 1">
            <a:extLst>
              <a:ext uri="{FF2B5EF4-FFF2-40B4-BE49-F238E27FC236}">
                <a16:creationId xmlns:a16="http://schemas.microsoft.com/office/drawing/2014/main" id="{46369C5C-5CC6-925E-8FC6-F562AC487631}"/>
              </a:ext>
            </a:extLst>
          </p:cNvPr>
          <p:cNvSpPr>
            <a:spLocks noGrp="1"/>
          </p:cNvSpPr>
          <p:nvPr>
            <p:ph type="title"/>
          </p:nvPr>
        </p:nvSpPr>
        <p:spPr>
          <a:xfrm>
            <a:off x="1576820" y="255154"/>
            <a:ext cx="7680960" cy="1325563"/>
          </a:xfrm>
          <a:prstGeom prst="rect">
            <a:avLst/>
          </a:prstGeom>
        </p:spPr>
        <p:txBody>
          <a:bodyPr vert="horz" lIns="91440" tIns="45720" rIns="91440" bIns="45720" rtlCol="0" anchor="t">
            <a:normAutofit/>
          </a:bodyPr>
          <a:lstStyle>
            <a:lvl1pPr>
              <a:defRPr sz="3000" b="0" i="0" spc="100" baseline="0">
                <a:solidFill>
                  <a:schemeClr val="bg1">
                    <a:lumMod val="65000"/>
                  </a:schemeClr>
                </a:solidFill>
                <a:latin typeface="Brandon Grotesque Medium" panose="020B0503020203060202" pitchFamily="34" charset="77"/>
              </a:defRPr>
            </a:lvl1pPr>
          </a:lstStyle>
          <a:p>
            <a:r>
              <a:rPr lang="it-IT"/>
              <a:t>FARE CLIC PER MODIFICARE LO STILE DEL TITOLO DELLO SCHEMA</a:t>
            </a:r>
          </a:p>
        </p:txBody>
      </p:sp>
    </p:spTree>
    <p:extLst>
      <p:ext uri="{BB962C8B-B14F-4D97-AF65-F5344CB8AC3E}">
        <p14:creationId xmlns:p14="http://schemas.microsoft.com/office/powerpoint/2010/main" val="34040927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5_E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3028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8637181"/>
      </p:ext>
    </p:extLst>
  </p:cSld>
  <p:clrMapOvr>
    <a:masterClrMapping/>
  </p:clrMapOvr>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olo e contenuto - data_driven">
    <p:spTree>
      <p:nvGrpSpPr>
        <p:cNvPr id="1" name=""/>
        <p:cNvGrpSpPr/>
        <p:nvPr/>
      </p:nvGrpSpPr>
      <p:grpSpPr>
        <a:xfrm>
          <a:off x="0" y="0"/>
          <a:ext cx="0" cy="0"/>
          <a:chOff x="0" y="0"/>
          <a:chExt cx="0" cy="0"/>
        </a:xfrm>
      </p:grpSpPr>
      <p:sp>
        <p:nvSpPr>
          <p:cNvPr id="3" name="Segnaposto titolo 1">
            <a:extLst>
              <a:ext uri="{FF2B5EF4-FFF2-40B4-BE49-F238E27FC236}">
                <a16:creationId xmlns:a16="http://schemas.microsoft.com/office/drawing/2014/main" id="{C2072CC8-1062-08CE-9FB6-A338126FA7C3}"/>
              </a:ext>
            </a:extLst>
          </p:cNvPr>
          <p:cNvSpPr>
            <a:spLocks noGrp="1"/>
          </p:cNvSpPr>
          <p:nvPr>
            <p:ph type="title"/>
          </p:nvPr>
        </p:nvSpPr>
        <p:spPr>
          <a:xfrm>
            <a:off x="1576820" y="255154"/>
            <a:ext cx="7680960" cy="1325563"/>
          </a:xfrm>
          <a:prstGeom prst="rect">
            <a:avLst/>
          </a:prstGeom>
        </p:spPr>
        <p:txBody>
          <a:bodyPr vert="horz" lIns="91440" tIns="45720" rIns="91440" bIns="45720" rtlCol="0" anchor="t">
            <a:normAutofit/>
          </a:bodyPr>
          <a:lstStyle>
            <a:lvl1pPr>
              <a:defRPr sz="3000" b="0" i="0" spc="100" baseline="0">
                <a:solidFill>
                  <a:schemeClr val="bg1">
                    <a:lumMod val="65000"/>
                  </a:schemeClr>
                </a:solidFill>
                <a:latin typeface="Brandon Grotesque Medium" panose="020B0503020203060202" pitchFamily="34" charset="77"/>
              </a:defRPr>
            </a:lvl1pPr>
          </a:lstStyle>
          <a:p>
            <a:r>
              <a:rPr lang="it-IT"/>
              <a:t>FARE CLIC PER MODIFICARE LO STILE DEL TITOLO DELLO SCHEMA</a:t>
            </a:r>
          </a:p>
        </p:txBody>
      </p:sp>
    </p:spTree>
    <p:extLst>
      <p:ext uri="{BB962C8B-B14F-4D97-AF65-F5344CB8AC3E}">
        <p14:creationId xmlns:p14="http://schemas.microsoft.com/office/powerpoint/2010/main" val="346195797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Diapositiva semplice">
    <p:spTree>
      <p:nvGrpSpPr>
        <p:cNvPr id="1" name=""/>
        <p:cNvGrpSpPr/>
        <p:nvPr/>
      </p:nvGrpSpPr>
      <p:grpSpPr>
        <a:xfrm>
          <a:off x="0" y="0"/>
          <a:ext cx="0" cy="0"/>
          <a:chOff x="0" y="0"/>
          <a:chExt cx="0" cy="0"/>
        </a:xfrm>
      </p:grpSpPr>
      <p:sp>
        <p:nvSpPr>
          <p:cNvPr id="9" name="Segnaposto testo 7"/>
          <p:cNvSpPr>
            <a:spLocks noGrp="1"/>
          </p:cNvSpPr>
          <p:nvPr>
            <p:ph type="body" sz="quarter" idx="11"/>
          </p:nvPr>
        </p:nvSpPr>
        <p:spPr>
          <a:xfrm>
            <a:off x="527051" y="1124745"/>
            <a:ext cx="11233149" cy="5112568"/>
          </a:xfrm>
          <a:prstGeom prst="rect">
            <a:avLst/>
          </a:prstGeom>
        </p:spPr>
        <p:txBody>
          <a:bodyPr/>
          <a:lstStyle>
            <a:lvl1pPr marL="0" indent="0">
              <a:buFont typeface="Arial" panose="020B0604020202020204" pitchFamily="34" charset="0"/>
              <a:buNone/>
              <a:defRPr sz="2200" baseline="0">
                <a:latin typeface="Source Sans Pro" panose="020B0503030403020204" pitchFamily="34" charset="0"/>
                <a:ea typeface="Source Sans Pro" panose="020B0503030403020204" pitchFamily="34" charset="0"/>
              </a:defRPr>
            </a:lvl1pPr>
            <a:lvl2pPr>
              <a:defRPr sz="2000">
                <a:latin typeface="Source Sans Pro" panose="020B0503030403020204" pitchFamily="34" charset="0"/>
                <a:ea typeface="Source Sans Pro" panose="020B0503030403020204" pitchFamily="34" charset="0"/>
              </a:defRPr>
            </a:lvl2pPr>
            <a:lvl3pPr>
              <a:defRPr sz="1800">
                <a:latin typeface="Source Sans Pro" panose="020B0503030403020204" pitchFamily="34" charset="0"/>
                <a:ea typeface="Source Sans Pro" panose="020B0503030403020204" pitchFamily="34" charset="0"/>
              </a:defRPr>
            </a:lvl3pPr>
            <a:lvl4pPr>
              <a:defRPr sz="1600">
                <a:latin typeface="Source Sans Pro" panose="020B0503030403020204" pitchFamily="34" charset="0"/>
                <a:ea typeface="Source Sans Pro" panose="020B0503030403020204" pitchFamily="34" charset="0"/>
              </a:defRPr>
            </a:lvl4pPr>
            <a:lvl5pPr>
              <a:defRPr sz="1600">
                <a:latin typeface="Source Sans Pro" panose="020B0503030403020204" pitchFamily="34" charset="0"/>
                <a:ea typeface="Source Sans Pro" panose="020B0503030403020204" pitchFamily="34" charset="0"/>
              </a:defRPr>
            </a:lvl5pPr>
          </a:lstStyle>
          <a:p>
            <a:pPr lvl="0"/>
            <a:endParaRPr lang="it-IT"/>
          </a:p>
        </p:txBody>
      </p:sp>
    </p:spTree>
    <p:extLst>
      <p:ext uri="{BB962C8B-B14F-4D97-AF65-F5344CB8AC3E}">
        <p14:creationId xmlns:p14="http://schemas.microsoft.com/office/powerpoint/2010/main" val="22695045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amp; Subtitle">
    <p:spTree>
      <p:nvGrpSpPr>
        <p:cNvPr id="1" name=""/>
        <p:cNvGrpSpPr/>
        <p:nvPr/>
      </p:nvGrpSpPr>
      <p:grpSpPr>
        <a:xfrm>
          <a:off x="0" y="0"/>
          <a:ext cx="0" cy="0"/>
          <a:chOff x="0" y="0"/>
          <a:chExt cx="0" cy="0"/>
        </a:xfrm>
      </p:grpSpPr>
      <p:sp>
        <p:nvSpPr>
          <p:cNvPr id="4" name="Segnaposto titolo 1">
            <a:extLst>
              <a:ext uri="{FF2B5EF4-FFF2-40B4-BE49-F238E27FC236}">
                <a16:creationId xmlns:a16="http://schemas.microsoft.com/office/drawing/2014/main" id="{0A58D369-E29F-82C3-6B45-07031B1D9BEB}"/>
              </a:ext>
            </a:extLst>
          </p:cNvPr>
          <p:cNvSpPr>
            <a:spLocks noGrp="1"/>
          </p:cNvSpPr>
          <p:nvPr>
            <p:ph type="title"/>
          </p:nvPr>
        </p:nvSpPr>
        <p:spPr>
          <a:xfrm>
            <a:off x="1576820" y="255154"/>
            <a:ext cx="7680960" cy="1325563"/>
          </a:xfrm>
          <a:prstGeom prst="rect">
            <a:avLst/>
          </a:prstGeom>
        </p:spPr>
        <p:txBody>
          <a:bodyPr vert="horz" lIns="91440" tIns="45720" rIns="91440" bIns="45720" rtlCol="0" anchor="t">
            <a:normAutofit/>
          </a:bodyPr>
          <a:lstStyle>
            <a:lvl1pPr>
              <a:defRPr sz="3000" b="0" i="0" spc="100" baseline="0">
                <a:solidFill>
                  <a:schemeClr val="bg1">
                    <a:lumMod val="65000"/>
                  </a:schemeClr>
                </a:solidFill>
                <a:latin typeface="Brandon Grotesque Medium" panose="020B0503020203060202" pitchFamily="34" charset="77"/>
              </a:defRPr>
            </a:lvl1pPr>
          </a:lstStyle>
          <a:p>
            <a:r>
              <a:rPr lang="it-IT"/>
              <a:t>FARE CLIC PER MODIFICARE LO STILE DEL TITOLO DELLO SCHEMA</a:t>
            </a:r>
          </a:p>
        </p:txBody>
      </p:sp>
    </p:spTree>
    <p:extLst>
      <p:ext uri="{BB962C8B-B14F-4D97-AF65-F5344CB8AC3E}">
        <p14:creationId xmlns:p14="http://schemas.microsoft.com/office/powerpoint/2010/main" val="69116362"/>
      </p:ext>
    </p:extLst>
  </p:cSld>
  <p:clrMapOvr>
    <a:masterClrMapping/>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_Titolo e contenuto">
    <p:spTree>
      <p:nvGrpSpPr>
        <p:cNvPr id="1" name=""/>
        <p:cNvGrpSpPr/>
        <p:nvPr/>
      </p:nvGrpSpPr>
      <p:grpSpPr>
        <a:xfrm>
          <a:off x="0" y="0"/>
          <a:ext cx="0" cy="0"/>
          <a:chOff x="0" y="0"/>
          <a:chExt cx="0" cy="0"/>
        </a:xfrm>
      </p:grpSpPr>
      <p:sp>
        <p:nvSpPr>
          <p:cNvPr id="7" name="Segnaposto titolo 1">
            <a:extLst>
              <a:ext uri="{FF2B5EF4-FFF2-40B4-BE49-F238E27FC236}">
                <a16:creationId xmlns:a16="http://schemas.microsoft.com/office/drawing/2014/main" id="{C06EACF0-3F37-A6C1-4E71-E6DB51B008F2}"/>
              </a:ext>
            </a:extLst>
          </p:cNvPr>
          <p:cNvSpPr>
            <a:spLocks noGrp="1"/>
          </p:cNvSpPr>
          <p:nvPr>
            <p:ph type="title"/>
          </p:nvPr>
        </p:nvSpPr>
        <p:spPr>
          <a:xfrm>
            <a:off x="1576820" y="255154"/>
            <a:ext cx="7680960" cy="1325563"/>
          </a:xfrm>
          <a:prstGeom prst="rect">
            <a:avLst/>
          </a:prstGeom>
        </p:spPr>
        <p:txBody>
          <a:bodyPr vert="horz" lIns="91440" tIns="45720" rIns="91440" bIns="45720" rtlCol="0" anchor="t">
            <a:normAutofit/>
          </a:bodyPr>
          <a:lstStyle>
            <a:lvl1pPr>
              <a:defRPr sz="3000" b="0" i="0" spc="100" baseline="0">
                <a:solidFill>
                  <a:schemeClr val="bg1">
                    <a:lumMod val="65000"/>
                  </a:schemeClr>
                </a:solidFill>
                <a:latin typeface="Brandon Grotesque Medium" panose="020B0503020203060202" pitchFamily="34" charset="77"/>
              </a:defRPr>
            </a:lvl1pPr>
          </a:lstStyle>
          <a:p>
            <a:r>
              <a:rPr lang="it-IT"/>
              <a:t>FARE CLIC PER MODIFICARE LO STILE DEL TITOLO DELLO SCHEMA</a:t>
            </a:r>
          </a:p>
        </p:txBody>
      </p:sp>
    </p:spTree>
    <p:extLst>
      <p:ext uri="{BB962C8B-B14F-4D97-AF65-F5344CB8AC3E}">
        <p14:creationId xmlns:p14="http://schemas.microsoft.com/office/powerpoint/2010/main" val="93890565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2_Due contenuti">
    <p:spTree>
      <p:nvGrpSpPr>
        <p:cNvPr id="1" name=""/>
        <p:cNvGrpSpPr/>
        <p:nvPr/>
      </p:nvGrpSpPr>
      <p:grpSpPr>
        <a:xfrm>
          <a:off x="0" y="0"/>
          <a:ext cx="0" cy="0"/>
          <a:chOff x="0" y="0"/>
          <a:chExt cx="0" cy="0"/>
        </a:xfrm>
      </p:grpSpPr>
      <p:pic>
        <p:nvPicPr>
          <p:cNvPr id="9" name="Immagine 8" descr="Immagine che contiene blu, Turchese, Verde acqua, sfocatura&#10;&#10;Descrizione generata automaticamente">
            <a:extLst>
              <a:ext uri="{FF2B5EF4-FFF2-40B4-BE49-F238E27FC236}">
                <a16:creationId xmlns:a16="http://schemas.microsoft.com/office/drawing/2014/main" id="{6209FEF9-9950-C7A0-02E4-FAAD6A08A77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Elemento grafico 2">
            <a:extLst>
              <a:ext uri="{FF2B5EF4-FFF2-40B4-BE49-F238E27FC236}">
                <a16:creationId xmlns:a16="http://schemas.microsoft.com/office/drawing/2014/main" id="{E5FB626D-EEBA-5F3A-BBAC-0E223E419870}"/>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0" y="0"/>
            <a:ext cx="1385465" cy="1397726"/>
          </a:xfrm>
          <a:prstGeom prst="rect">
            <a:avLst/>
          </a:prstGeom>
        </p:spPr>
      </p:pic>
      <p:sp>
        <p:nvSpPr>
          <p:cNvPr id="4" name="Segnaposto titolo 1">
            <a:extLst>
              <a:ext uri="{FF2B5EF4-FFF2-40B4-BE49-F238E27FC236}">
                <a16:creationId xmlns:a16="http://schemas.microsoft.com/office/drawing/2014/main" id="{EADF9E03-93A8-D550-2066-ACEF42A799DA}"/>
              </a:ext>
            </a:extLst>
          </p:cNvPr>
          <p:cNvSpPr>
            <a:spLocks noGrp="1"/>
          </p:cNvSpPr>
          <p:nvPr>
            <p:ph type="title"/>
          </p:nvPr>
        </p:nvSpPr>
        <p:spPr>
          <a:xfrm>
            <a:off x="1576820" y="255154"/>
            <a:ext cx="7680960" cy="1325563"/>
          </a:xfrm>
          <a:prstGeom prst="rect">
            <a:avLst/>
          </a:prstGeom>
        </p:spPr>
        <p:txBody>
          <a:bodyPr vert="horz" lIns="91440" tIns="45720" rIns="91440" bIns="45720" rtlCol="0" anchor="t">
            <a:normAutofit/>
          </a:bodyPr>
          <a:lstStyle>
            <a:lvl1pPr>
              <a:defRPr sz="3000" b="0" i="0" spc="100" baseline="0">
                <a:solidFill>
                  <a:schemeClr val="bg1">
                    <a:lumMod val="65000"/>
                  </a:schemeClr>
                </a:solidFill>
                <a:latin typeface="Brandon Grotesque Medium" panose="020B0503020203060202" pitchFamily="34" charset="77"/>
              </a:defRPr>
            </a:lvl1pPr>
          </a:lstStyle>
          <a:p>
            <a:r>
              <a:rPr lang="it-IT"/>
              <a:t>FARE CLIC PER MODIFICARE LO STILE DEL TITOLO DELLO SCHEMA</a:t>
            </a:r>
          </a:p>
        </p:txBody>
      </p:sp>
    </p:spTree>
    <p:extLst>
      <p:ext uri="{BB962C8B-B14F-4D97-AF65-F5344CB8AC3E}">
        <p14:creationId xmlns:p14="http://schemas.microsoft.com/office/powerpoint/2010/main" val="294965381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ue contenuti">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A2E1C7EC-ADD1-F231-6E9A-C00E1B32BA41}"/>
              </a:ext>
            </a:extLst>
          </p:cNvPr>
          <p:cNvSpPr>
            <a:spLocks noGrp="1"/>
          </p:cNvSpPr>
          <p:nvPr>
            <p:ph idx="1"/>
          </p:nvPr>
        </p:nvSpPr>
        <p:spPr>
          <a:xfrm>
            <a:off x="702173" y="2499712"/>
            <a:ext cx="5258051" cy="3615433"/>
          </a:xfrm>
          <a:prstGeom prst="rect">
            <a:avLst/>
          </a:prstGeom>
        </p:spPr>
        <p:txBody>
          <a:bodyPr/>
          <a:lstStyle>
            <a:lvl1pPr>
              <a:defRPr>
                <a:latin typeface="Brandon Grotesque Regular" panose="020B0503020203060202" pitchFamily="34" charset="0"/>
              </a:defRPr>
            </a:lvl1pPr>
            <a:lvl2pPr>
              <a:defRPr>
                <a:latin typeface="Brandon Grotesque Regular" panose="020B0503020203060202" pitchFamily="34" charset="0"/>
              </a:defRPr>
            </a:lvl2pPr>
            <a:lvl3pPr>
              <a:defRPr>
                <a:latin typeface="Brandon Grotesque Regular" panose="020B0503020203060202" pitchFamily="34" charset="0"/>
              </a:defRPr>
            </a:lvl3pPr>
            <a:lvl4pPr>
              <a:defRPr>
                <a:latin typeface="Brandon Grotesque Regular" panose="020B0503020203060202" pitchFamily="34" charset="0"/>
              </a:defRPr>
            </a:lvl4pPr>
            <a:lvl5pPr>
              <a:defRPr>
                <a:latin typeface="Brandon Grotesque Regular" panose="020B0503020203060202"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5" name="Content Placeholder 2">
            <a:extLst>
              <a:ext uri="{FF2B5EF4-FFF2-40B4-BE49-F238E27FC236}">
                <a16:creationId xmlns:a16="http://schemas.microsoft.com/office/drawing/2014/main" id="{E9FD4A8C-81C0-D8C6-80F1-BFECF51B380C}"/>
              </a:ext>
            </a:extLst>
          </p:cNvPr>
          <p:cNvSpPr>
            <a:spLocks noGrp="1"/>
          </p:cNvSpPr>
          <p:nvPr>
            <p:ph idx="13"/>
          </p:nvPr>
        </p:nvSpPr>
        <p:spPr>
          <a:xfrm>
            <a:off x="6330141" y="2499712"/>
            <a:ext cx="5365866" cy="3615433"/>
          </a:xfrm>
          <a:prstGeom prst="rect">
            <a:avLst/>
          </a:prstGeom>
        </p:spPr>
        <p:txBody>
          <a:bodyPr/>
          <a:lstStyle>
            <a:lvl1pPr>
              <a:defRPr>
                <a:latin typeface="Brandon Grotesque Regular" panose="020B0503020203060202" pitchFamily="34" charset="0"/>
              </a:defRPr>
            </a:lvl1pPr>
            <a:lvl2pPr>
              <a:defRPr>
                <a:latin typeface="Brandon Grotesque Regular" panose="020B0503020203060202" pitchFamily="34" charset="0"/>
              </a:defRPr>
            </a:lvl2pPr>
            <a:lvl3pPr>
              <a:defRPr>
                <a:latin typeface="Brandon Grotesque Regular" panose="020B0503020203060202" pitchFamily="34" charset="0"/>
              </a:defRPr>
            </a:lvl3pPr>
            <a:lvl4pPr>
              <a:defRPr>
                <a:latin typeface="Brandon Grotesque Regular" panose="020B0503020203060202" pitchFamily="34" charset="0"/>
              </a:defRPr>
            </a:lvl4pPr>
            <a:lvl5pPr>
              <a:defRPr>
                <a:latin typeface="Brandon Grotesque Regular" panose="020B0503020203060202"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6" name="Segnaposto titolo 1">
            <a:extLst>
              <a:ext uri="{FF2B5EF4-FFF2-40B4-BE49-F238E27FC236}">
                <a16:creationId xmlns:a16="http://schemas.microsoft.com/office/drawing/2014/main" id="{398AD070-DD39-86AD-7F07-8A05619C8479}"/>
              </a:ext>
            </a:extLst>
          </p:cNvPr>
          <p:cNvSpPr>
            <a:spLocks noGrp="1"/>
          </p:cNvSpPr>
          <p:nvPr>
            <p:ph type="title"/>
          </p:nvPr>
        </p:nvSpPr>
        <p:spPr>
          <a:xfrm>
            <a:off x="2053243" y="410368"/>
            <a:ext cx="7680960" cy="1325563"/>
          </a:xfrm>
          <a:prstGeom prst="rect">
            <a:avLst/>
          </a:prstGeom>
        </p:spPr>
        <p:txBody>
          <a:bodyPr vert="horz" lIns="91440" tIns="45720" rIns="91440" bIns="45720" rtlCol="0" anchor="t">
            <a:normAutofit/>
          </a:bodyPr>
          <a:lstStyle>
            <a:lvl1pPr>
              <a:defRPr sz="3000" b="0" i="0" spc="100" baseline="0">
                <a:solidFill>
                  <a:schemeClr val="bg1">
                    <a:lumMod val="65000"/>
                  </a:schemeClr>
                </a:solidFill>
                <a:latin typeface="Brandon Grotesque Medium" panose="020B0503020203060202" pitchFamily="34" charset="77"/>
              </a:defRPr>
            </a:lvl1pPr>
          </a:lstStyle>
          <a:p>
            <a:r>
              <a:rPr lang="it-IT"/>
              <a:t>FARE CLIC PER MODIFICARE LO STILE DEL TITOLO DELLO SCHEMA</a:t>
            </a:r>
          </a:p>
        </p:txBody>
      </p:sp>
    </p:spTree>
    <p:extLst>
      <p:ext uri="{BB962C8B-B14F-4D97-AF65-F5344CB8AC3E}">
        <p14:creationId xmlns:p14="http://schemas.microsoft.com/office/powerpoint/2010/main" val="313733660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olo e contenuto">
    <p:spTree>
      <p:nvGrpSpPr>
        <p:cNvPr id="1" name=""/>
        <p:cNvGrpSpPr/>
        <p:nvPr/>
      </p:nvGrpSpPr>
      <p:grpSpPr>
        <a:xfrm>
          <a:off x="0" y="0"/>
          <a:ext cx="0" cy="0"/>
          <a:chOff x="0" y="0"/>
          <a:chExt cx="0" cy="0"/>
        </a:xfrm>
      </p:grpSpPr>
      <p:sp>
        <p:nvSpPr>
          <p:cNvPr id="3" name="Segnaposto titolo 1">
            <a:extLst>
              <a:ext uri="{FF2B5EF4-FFF2-40B4-BE49-F238E27FC236}">
                <a16:creationId xmlns:a16="http://schemas.microsoft.com/office/drawing/2014/main" id="{60EBAF3B-3497-F54E-75E1-1905B4BE889A}"/>
              </a:ext>
            </a:extLst>
          </p:cNvPr>
          <p:cNvSpPr>
            <a:spLocks noGrp="1"/>
          </p:cNvSpPr>
          <p:nvPr>
            <p:ph type="title"/>
          </p:nvPr>
        </p:nvSpPr>
        <p:spPr>
          <a:xfrm>
            <a:off x="2053243" y="410368"/>
            <a:ext cx="7680960" cy="1325563"/>
          </a:xfrm>
          <a:prstGeom prst="rect">
            <a:avLst/>
          </a:prstGeom>
        </p:spPr>
        <p:txBody>
          <a:bodyPr vert="horz" lIns="91440" tIns="45720" rIns="91440" bIns="45720" rtlCol="0" anchor="t">
            <a:normAutofit/>
          </a:bodyPr>
          <a:lstStyle>
            <a:lvl1pPr>
              <a:defRPr sz="3000" b="0" i="0" spc="100" baseline="0">
                <a:solidFill>
                  <a:schemeClr val="bg1">
                    <a:lumMod val="65000"/>
                  </a:schemeClr>
                </a:solidFill>
                <a:latin typeface="Brandon Grotesque Medium" panose="020B0503020203060202" pitchFamily="34" charset="77"/>
              </a:defRPr>
            </a:lvl1pPr>
          </a:lstStyle>
          <a:p>
            <a:r>
              <a:rPr lang="it-IT"/>
              <a:t>FARE CLIC PER MODIFICARE LO STILE DEL TITOLO DELLO SCHEMA</a:t>
            </a:r>
          </a:p>
        </p:txBody>
      </p:sp>
    </p:spTree>
    <p:extLst>
      <p:ext uri="{BB962C8B-B14F-4D97-AF65-F5344CB8AC3E}">
        <p14:creationId xmlns:p14="http://schemas.microsoft.com/office/powerpoint/2010/main" val="2446110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estazione sezione">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582871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9FD4D18F-553C-AE50-8B18-FADA9D83BE97}"/>
              </a:ext>
            </a:extLst>
          </p:cNvPr>
          <p:cNvSpPr>
            <a:spLocks noGrp="1"/>
          </p:cNvSpPr>
          <p:nvPr>
            <p:ph type="title"/>
          </p:nvPr>
        </p:nvSpPr>
        <p:spPr>
          <a:xfrm>
            <a:off x="1576820" y="255154"/>
            <a:ext cx="7680960" cy="1325563"/>
          </a:xfrm>
          <a:prstGeom prst="rect">
            <a:avLst/>
          </a:prstGeom>
        </p:spPr>
        <p:txBody>
          <a:bodyPr vert="horz" lIns="91440" tIns="45720" rIns="91440" bIns="45720" rtlCol="0" anchor="t">
            <a:normAutofit/>
          </a:bodyPr>
          <a:lstStyle>
            <a:lvl1pPr>
              <a:defRPr sz="3000" b="0" i="0" spc="100" baseline="0">
                <a:solidFill>
                  <a:schemeClr val="bg1">
                    <a:lumMod val="65000"/>
                  </a:schemeClr>
                </a:solidFill>
                <a:latin typeface="Brandon Grotesque Medium" panose="020B0503020203060202" pitchFamily="34" charset="77"/>
              </a:defRPr>
            </a:lvl1pPr>
          </a:lstStyle>
          <a:p>
            <a:r>
              <a:rPr lang="it-IT"/>
              <a:t>FARE CLIC PER MODIFICARE LO STILE DEL TITOLO DELLO SCHEMA</a:t>
            </a:r>
          </a:p>
        </p:txBody>
      </p:sp>
    </p:spTree>
    <p:extLst>
      <p:ext uri="{BB962C8B-B14F-4D97-AF65-F5344CB8AC3E}">
        <p14:creationId xmlns:p14="http://schemas.microsoft.com/office/powerpoint/2010/main" val="843821236"/>
      </p:ext>
    </p:extLst>
  </p:cSld>
  <p:clrMapOvr>
    <a:masterClrMapping/>
  </p:clrMapOvr>
  <p:extLst>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1_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a:t>Click to edit Master title style</a:t>
            </a:r>
            <a:endParaRPr lang="it-IT"/>
          </a:p>
        </p:txBody>
      </p:sp>
      <p:sp>
        <p:nvSpPr>
          <p:cNvPr id="3" name="Segnaposto contenuto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Segnaposto data 3"/>
          <p:cNvSpPr>
            <a:spLocks noGrp="1"/>
          </p:cNvSpPr>
          <p:nvPr>
            <p:ph type="dt" sz="half" idx="10"/>
          </p:nvPr>
        </p:nvSpPr>
        <p:spPr/>
        <p:txBody>
          <a:bodyPr/>
          <a:lstStyle/>
          <a:p>
            <a:fld id="{D2918DCC-2707-4821-80B5-D1B997DE9423}" type="datetime1">
              <a:rPr lang="it-IT" smtClean="0"/>
              <a:t>27/11/25</a:t>
            </a:fld>
            <a:endParaRPr lang="it-IT"/>
          </a:p>
        </p:txBody>
      </p:sp>
      <p:sp>
        <p:nvSpPr>
          <p:cNvPr id="5" name="Segnaposto piè di pagina 4"/>
          <p:cNvSpPr>
            <a:spLocks noGrp="1"/>
          </p:cNvSpPr>
          <p:nvPr>
            <p:ph type="ftr" sz="quarter" idx="11"/>
          </p:nvPr>
        </p:nvSpPr>
        <p:spPr/>
        <p:txBody>
          <a:bodyPr/>
          <a:lstStyle/>
          <a:p>
            <a:r>
              <a:rPr lang="it-IT"/>
              <a:t>Under NDA - Private &amp; Confidential</a:t>
            </a:r>
          </a:p>
        </p:txBody>
      </p:sp>
      <p:sp>
        <p:nvSpPr>
          <p:cNvPr id="6" name="Segnaposto numero diapositiva 5"/>
          <p:cNvSpPr>
            <a:spLocks noGrp="1"/>
          </p:cNvSpPr>
          <p:nvPr>
            <p:ph type="sldNum" sz="quarter" idx="12"/>
          </p:nvPr>
        </p:nvSpPr>
        <p:spPr/>
        <p:txBody>
          <a:bodyPr/>
          <a:lstStyle/>
          <a:p>
            <a:fld id="{01478D66-54E2-4B7B-A973-01FB9F5A9C45}" type="slidenum">
              <a:rPr lang="it-IT" smtClean="0"/>
              <a:t>‹N›</a:t>
            </a:fld>
            <a:endParaRPr lang="it-IT"/>
          </a:p>
        </p:txBody>
      </p:sp>
    </p:spTree>
    <p:extLst>
      <p:ext uri="{BB962C8B-B14F-4D97-AF65-F5344CB8AC3E}">
        <p14:creationId xmlns:p14="http://schemas.microsoft.com/office/powerpoint/2010/main" val="33279631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ue contenuti">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20675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fronto">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08617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olo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7525884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838200" y="6356350"/>
            <a:ext cx="2743200" cy="365125"/>
          </a:xfrm>
          <a:prstGeom prst="rect">
            <a:avLst/>
          </a:prstGeom>
        </p:spPr>
        <p:txBody>
          <a:bodyPr/>
          <a:lstStyle/>
          <a:p>
            <a:fld id="{6C9FE788-2AC2-4680-9EEB-481D713C9909}" type="datetime1">
              <a:rPr lang="it-IT" smtClean="0"/>
              <a:t>27/11/25</a:t>
            </a:fld>
            <a:endParaRPr lang="it-IT"/>
          </a:p>
        </p:txBody>
      </p:sp>
      <p:sp>
        <p:nvSpPr>
          <p:cNvPr id="4" name="Segnaposto numero diapositiva 3"/>
          <p:cNvSpPr>
            <a:spLocks noGrp="1"/>
          </p:cNvSpPr>
          <p:nvPr>
            <p:ph type="sldNum" sz="quarter" idx="12"/>
          </p:nvPr>
        </p:nvSpPr>
        <p:spPr>
          <a:xfrm>
            <a:off x="8610600" y="6356350"/>
            <a:ext cx="2743200" cy="365125"/>
          </a:xfrm>
          <a:prstGeom prst="rect">
            <a:avLst/>
          </a:prstGeom>
        </p:spPr>
        <p:txBody>
          <a:bodyPr/>
          <a:lstStyle/>
          <a:p>
            <a:fld id="{01478D66-54E2-4B7B-A973-01FB9F5A9C45}" type="slidenum">
              <a:rPr lang="it-IT" smtClean="0"/>
              <a:t>‹N›</a:t>
            </a:fld>
            <a:endParaRPr lang="it-IT"/>
          </a:p>
        </p:txBody>
      </p:sp>
    </p:spTree>
    <p:extLst>
      <p:ext uri="{BB962C8B-B14F-4D97-AF65-F5344CB8AC3E}">
        <p14:creationId xmlns:p14="http://schemas.microsoft.com/office/powerpoint/2010/main" val="808650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uto con didascalia">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31575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magine con didascalia">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34841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2.sv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5" name="Elemento grafico 4">
            <a:extLst>
              <a:ext uri="{FF2B5EF4-FFF2-40B4-BE49-F238E27FC236}">
                <a16:creationId xmlns:a16="http://schemas.microsoft.com/office/drawing/2014/main" id="{1B8DA729-E8F3-4920-AC78-48BB4C319475}"/>
              </a:ext>
            </a:extLst>
          </p:cNvPr>
          <p:cNvPicPr>
            <a:picLocks noChangeAspect="1"/>
          </p:cNvPicPr>
          <p:nvPr userDrawn="1"/>
        </p:nvPicPr>
        <p:blipFill>
          <a:blip r:embed="rId33">
            <a:extLst>
              <a:ext uri="{96DAC541-7B7A-43D3-8B79-37D633B846F1}">
                <asvg:svgBlip xmlns:asvg="http://schemas.microsoft.com/office/drawing/2016/SVG/main" r:embed="rId34"/>
              </a:ext>
            </a:extLst>
          </a:blip>
          <a:stretch>
            <a:fillRect/>
          </a:stretch>
        </p:blipFill>
        <p:spPr>
          <a:xfrm>
            <a:off x="0" y="0"/>
            <a:ext cx="1385465" cy="1397726"/>
          </a:xfrm>
          <a:prstGeom prst="rect">
            <a:avLst/>
          </a:prstGeom>
        </p:spPr>
      </p:pic>
      <p:sp>
        <p:nvSpPr>
          <p:cNvPr id="10" name="CasellaDiTesto 9">
            <a:extLst>
              <a:ext uri="{FF2B5EF4-FFF2-40B4-BE49-F238E27FC236}">
                <a16:creationId xmlns:a16="http://schemas.microsoft.com/office/drawing/2014/main" id="{B5CD612B-7E6A-FFDE-CC7E-CE0B4554CD72}"/>
              </a:ext>
            </a:extLst>
          </p:cNvPr>
          <p:cNvSpPr txBox="1"/>
          <p:nvPr userDrawn="1"/>
        </p:nvSpPr>
        <p:spPr>
          <a:xfrm>
            <a:off x="492198" y="6445095"/>
            <a:ext cx="3299791" cy="246221"/>
          </a:xfrm>
          <a:prstGeom prst="rect">
            <a:avLst/>
          </a:prstGeom>
          <a:noFill/>
        </p:spPr>
        <p:txBody>
          <a:bodyPr wrap="square" rtlCol="0">
            <a:spAutoFit/>
          </a:bodyPr>
          <a:lstStyle/>
          <a:p>
            <a:r>
              <a:rPr lang="it-IT" sz="1000">
                <a:latin typeface="Brandon Grotesque Regular" panose="020B0503020203060202" pitchFamily="34" charset="77"/>
              </a:rPr>
              <a:t>WHEN PERFORMANCE MATTERS</a:t>
            </a:r>
          </a:p>
        </p:txBody>
      </p:sp>
      <p:sp>
        <p:nvSpPr>
          <p:cNvPr id="11" name="CasellaDiTesto 10">
            <a:extLst>
              <a:ext uri="{FF2B5EF4-FFF2-40B4-BE49-F238E27FC236}">
                <a16:creationId xmlns:a16="http://schemas.microsoft.com/office/drawing/2014/main" id="{A94E30D8-BC2D-B35A-A3D5-7C7619362400}"/>
              </a:ext>
            </a:extLst>
          </p:cNvPr>
          <p:cNvSpPr txBox="1"/>
          <p:nvPr userDrawn="1"/>
        </p:nvSpPr>
        <p:spPr>
          <a:xfrm>
            <a:off x="9878644" y="6407760"/>
            <a:ext cx="2090718" cy="292388"/>
          </a:xfrm>
          <a:prstGeom prst="rect">
            <a:avLst/>
          </a:prstGeom>
          <a:noFill/>
        </p:spPr>
        <p:txBody>
          <a:bodyPr wrap="square" rtlCol="0">
            <a:spAutoFit/>
          </a:bodyPr>
          <a:lstStyle/>
          <a:p>
            <a:pPr algn="r"/>
            <a:r>
              <a:rPr lang="it-IT" sz="1300" spc="100" baseline="0">
                <a:latin typeface="Brandon Grotesque Regular" panose="020B0503020203060202" pitchFamily="34" charset="77"/>
              </a:rPr>
              <a:t>www.e4company.com</a:t>
            </a:r>
          </a:p>
        </p:txBody>
      </p:sp>
    </p:spTree>
    <p:extLst>
      <p:ext uri="{BB962C8B-B14F-4D97-AF65-F5344CB8AC3E}">
        <p14:creationId xmlns:p14="http://schemas.microsoft.com/office/powerpoint/2010/main" val="715936250"/>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3" r:id="rId10"/>
    <p:sldLayoutId id="2147483733" r:id="rId11"/>
    <p:sldLayoutId id="2147483734" r:id="rId12"/>
    <p:sldLayoutId id="2147483691" r:id="rId13"/>
    <p:sldLayoutId id="2147483731" r:id="rId14"/>
    <p:sldLayoutId id="2147483732" r:id="rId15"/>
    <p:sldLayoutId id="2147483753" r:id="rId16"/>
    <p:sldLayoutId id="2147483754" r:id="rId17"/>
    <p:sldLayoutId id="2147483758" r:id="rId18"/>
    <p:sldLayoutId id="2147483761" r:id="rId19"/>
    <p:sldLayoutId id="2147483762" r:id="rId20"/>
    <p:sldLayoutId id="2147483752" r:id="rId21"/>
    <p:sldLayoutId id="2147483763" r:id="rId22"/>
    <p:sldLayoutId id="2147483764" r:id="rId23"/>
    <p:sldLayoutId id="2147483765" r:id="rId24"/>
    <p:sldLayoutId id="2147483767" r:id="rId25"/>
    <p:sldLayoutId id="2147483768" r:id="rId26"/>
    <p:sldLayoutId id="2147483769" r:id="rId27"/>
    <p:sldLayoutId id="2147483770" r:id="rId28"/>
    <p:sldLayoutId id="2147483773" r:id="rId29"/>
    <p:sldLayoutId id="2147483776" r:id="rId30"/>
    <p:sldLayoutId id="2147483778" r:id="rId3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7.xml"/><Relationship Id="rId6" Type="http://schemas.openxmlformats.org/officeDocument/2006/relationships/customXml" Target="../ink/ink2.xml"/><Relationship Id="rId5" Type="http://schemas.openxmlformats.org/officeDocument/2006/relationships/image" Target="../media/image5.png"/><Relationship Id="rId4" Type="http://schemas.openxmlformats.org/officeDocument/2006/relationships/customXml" Target="../ink/ink1.xml"/></Relationships>
</file>

<file path=ppt/slides/_rels/slide10.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8" Type="http://schemas.openxmlformats.org/officeDocument/2006/relationships/image" Target="../media/image95.png"/><Relationship Id="rId3" Type="http://schemas.openxmlformats.org/officeDocument/2006/relationships/image" Target="../media/image90.png"/><Relationship Id="rId7" Type="http://schemas.openxmlformats.org/officeDocument/2006/relationships/image" Target="../media/image94.png"/><Relationship Id="rId2" Type="http://schemas.openxmlformats.org/officeDocument/2006/relationships/hyperlink" Target="https://www.openstack.org/software/project-navigator/openstack-components#openstack-services" TargetMode="External"/><Relationship Id="rId1" Type="http://schemas.openxmlformats.org/officeDocument/2006/relationships/slideLayout" Target="../slideLayouts/slideLayout22.xml"/><Relationship Id="rId6" Type="http://schemas.openxmlformats.org/officeDocument/2006/relationships/image" Target="../media/image93.png"/><Relationship Id="rId11" Type="http://schemas.openxmlformats.org/officeDocument/2006/relationships/image" Target="../media/image98.png"/><Relationship Id="rId5" Type="http://schemas.openxmlformats.org/officeDocument/2006/relationships/image" Target="../media/image92.png"/><Relationship Id="rId10" Type="http://schemas.openxmlformats.org/officeDocument/2006/relationships/image" Target="../media/image97.png"/><Relationship Id="rId4" Type="http://schemas.openxmlformats.org/officeDocument/2006/relationships/image" Target="../media/image91.png"/><Relationship Id="rId9" Type="http://schemas.openxmlformats.org/officeDocument/2006/relationships/image" Target="../media/image96.png"/></Relationships>
</file>

<file path=ppt/slides/_rels/slide14.xml.rels><?xml version="1.0" encoding="UTF-8" standalone="yes"?>
<Relationships xmlns="http://schemas.openxmlformats.org/package/2006/relationships"><Relationship Id="rId3" Type="http://schemas.openxmlformats.org/officeDocument/2006/relationships/hyperlink" Target="https://wiki.openstack.org/wiki/Kolla" TargetMode="External"/><Relationship Id="rId2" Type="http://schemas.openxmlformats.org/officeDocument/2006/relationships/notesSlide" Target="../notesSlides/notesSlide9.xml"/><Relationship Id="rId1" Type="http://schemas.openxmlformats.org/officeDocument/2006/relationships/slideLayout" Target="../slideLayouts/slideLayout23.xml"/><Relationship Id="rId4" Type="http://schemas.openxmlformats.org/officeDocument/2006/relationships/image" Target="../media/image99.png"/></Relationships>
</file>

<file path=ppt/slides/_rels/slide15.xml.rels><?xml version="1.0" encoding="UTF-8" standalone="yes"?>
<Relationships xmlns="http://schemas.openxmlformats.org/package/2006/relationships"><Relationship Id="rId2" Type="http://schemas.openxmlformats.org/officeDocument/2006/relationships/image" Target="../media/image100.png"/><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image" Target="../media/image101.jpeg"/><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13" Type="http://schemas.openxmlformats.org/officeDocument/2006/relationships/image" Target="../media/image18.png"/><Relationship Id="rId18" Type="http://schemas.openxmlformats.org/officeDocument/2006/relationships/image" Target="../media/image23.svg"/><Relationship Id="rId26" Type="http://schemas.openxmlformats.org/officeDocument/2006/relationships/image" Target="../media/image31.svg"/><Relationship Id="rId39" Type="http://schemas.openxmlformats.org/officeDocument/2006/relationships/image" Target="../media/image44.png"/><Relationship Id="rId21" Type="http://schemas.openxmlformats.org/officeDocument/2006/relationships/image" Target="../media/image26.png"/><Relationship Id="rId34" Type="http://schemas.openxmlformats.org/officeDocument/2006/relationships/image" Target="../media/image39.png"/><Relationship Id="rId42" Type="http://schemas.openxmlformats.org/officeDocument/2006/relationships/image" Target="../media/image47.svg"/><Relationship Id="rId47" Type="http://schemas.openxmlformats.org/officeDocument/2006/relationships/image" Target="../media/image52.png"/><Relationship Id="rId50" Type="http://schemas.openxmlformats.org/officeDocument/2006/relationships/image" Target="../media/image55.svg"/><Relationship Id="rId55" Type="http://schemas.openxmlformats.org/officeDocument/2006/relationships/image" Target="../media/image60.jpeg"/><Relationship Id="rId7" Type="http://schemas.openxmlformats.org/officeDocument/2006/relationships/image" Target="../media/image12.svg"/><Relationship Id="rId2" Type="http://schemas.openxmlformats.org/officeDocument/2006/relationships/image" Target="../media/image7.png"/><Relationship Id="rId16" Type="http://schemas.openxmlformats.org/officeDocument/2006/relationships/image" Target="../media/image21.svg"/><Relationship Id="rId29" Type="http://schemas.openxmlformats.org/officeDocument/2006/relationships/image" Target="../media/image34.png"/><Relationship Id="rId11" Type="http://schemas.openxmlformats.org/officeDocument/2006/relationships/image" Target="../media/image16.png"/><Relationship Id="rId24" Type="http://schemas.openxmlformats.org/officeDocument/2006/relationships/image" Target="../media/image29.svg"/><Relationship Id="rId32" Type="http://schemas.openxmlformats.org/officeDocument/2006/relationships/image" Target="../media/image37.png"/><Relationship Id="rId37" Type="http://schemas.openxmlformats.org/officeDocument/2006/relationships/image" Target="../media/image42.png"/><Relationship Id="rId40" Type="http://schemas.openxmlformats.org/officeDocument/2006/relationships/image" Target="../media/image45.svg"/><Relationship Id="rId45" Type="http://schemas.openxmlformats.org/officeDocument/2006/relationships/image" Target="../media/image50.png"/><Relationship Id="rId53" Type="http://schemas.openxmlformats.org/officeDocument/2006/relationships/image" Target="../media/image58.png"/><Relationship Id="rId58" Type="http://schemas.openxmlformats.org/officeDocument/2006/relationships/image" Target="../media/image63.png"/><Relationship Id="rId5" Type="http://schemas.openxmlformats.org/officeDocument/2006/relationships/image" Target="../media/image10.png"/><Relationship Id="rId61" Type="http://schemas.openxmlformats.org/officeDocument/2006/relationships/image" Target="../media/image66.svg"/><Relationship Id="rId19" Type="http://schemas.openxmlformats.org/officeDocument/2006/relationships/image" Target="../media/image24.png"/><Relationship Id="rId14" Type="http://schemas.openxmlformats.org/officeDocument/2006/relationships/image" Target="../media/image19.svg"/><Relationship Id="rId22" Type="http://schemas.openxmlformats.org/officeDocument/2006/relationships/image" Target="../media/image27.svg"/><Relationship Id="rId27" Type="http://schemas.openxmlformats.org/officeDocument/2006/relationships/image" Target="../media/image32.png"/><Relationship Id="rId30" Type="http://schemas.openxmlformats.org/officeDocument/2006/relationships/image" Target="../media/image35.svg"/><Relationship Id="rId35" Type="http://schemas.openxmlformats.org/officeDocument/2006/relationships/image" Target="../media/image40.png"/><Relationship Id="rId43" Type="http://schemas.openxmlformats.org/officeDocument/2006/relationships/image" Target="../media/image48.png"/><Relationship Id="rId48" Type="http://schemas.openxmlformats.org/officeDocument/2006/relationships/image" Target="../media/image53.svg"/><Relationship Id="rId56" Type="http://schemas.openxmlformats.org/officeDocument/2006/relationships/image" Target="../media/image61.png"/><Relationship Id="rId8" Type="http://schemas.openxmlformats.org/officeDocument/2006/relationships/image" Target="../media/image13.png"/><Relationship Id="rId51" Type="http://schemas.openxmlformats.org/officeDocument/2006/relationships/image" Target="../media/image56.png"/><Relationship Id="rId3" Type="http://schemas.openxmlformats.org/officeDocument/2006/relationships/image" Target="../media/image8.png"/><Relationship Id="rId12" Type="http://schemas.openxmlformats.org/officeDocument/2006/relationships/image" Target="../media/image17.png"/><Relationship Id="rId17" Type="http://schemas.openxmlformats.org/officeDocument/2006/relationships/image" Target="../media/image22.png"/><Relationship Id="rId25" Type="http://schemas.openxmlformats.org/officeDocument/2006/relationships/image" Target="../media/image30.png"/><Relationship Id="rId33" Type="http://schemas.openxmlformats.org/officeDocument/2006/relationships/image" Target="../media/image38.svg"/><Relationship Id="rId38" Type="http://schemas.openxmlformats.org/officeDocument/2006/relationships/image" Target="../media/image43.svg"/><Relationship Id="rId46" Type="http://schemas.openxmlformats.org/officeDocument/2006/relationships/image" Target="../media/image51.png"/><Relationship Id="rId59" Type="http://schemas.openxmlformats.org/officeDocument/2006/relationships/image" Target="../media/image64.svg"/><Relationship Id="rId20" Type="http://schemas.openxmlformats.org/officeDocument/2006/relationships/image" Target="../media/image25.jpeg"/><Relationship Id="rId41" Type="http://schemas.openxmlformats.org/officeDocument/2006/relationships/image" Target="../media/image46.png"/><Relationship Id="rId54" Type="http://schemas.openxmlformats.org/officeDocument/2006/relationships/image" Target="../media/image59.svg"/><Relationship Id="rId1" Type="http://schemas.openxmlformats.org/officeDocument/2006/relationships/slideLayout" Target="../slideLayouts/slideLayout16.xml"/><Relationship Id="rId6" Type="http://schemas.openxmlformats.org/officeDocument/2006/relationships/image" Target="../media/image11.png"/><Relationship Id="rId15" Type="http://schemas.openxmlformats.org/officeDocument/2006/relationships/image" Target="../media/image20.png"/><Relationship Id="rId23" Type="http://schemas.openxmlformats.org/officeDocument/2006/relationships/image" Target="../media/image28.png"/><Relationship Id="rId28" Type="http://schemas.openxmlformats.org/officeDocument/2006/relationships/image" Target="../media/image33.svg"/><Relationship Id="rId36" Type="http://schemas.openxmlformats.org/officeDocument/2006/relationships/image" Target="../media/image41.svg"/><Relationship Id="rId49" Type="http://schemas.openxmlformats.org/officeDocument/2006/relationships/image" Target="../media/image54.png"/><Relationship Id="rId57" Type="http://schemas.openxmlformats.org/officeDocument/2006/relationships/image" Target="../media/image62.svg"/><Relationship Id="rId10" Type="http://schemas.openxmlformats.org/officeDocument/2006/relationships/image" Target="../media/image15.png"/><Relationship Id="rId31" Type="http://schemas.openxmlformats.org/officeDocument/2006/relationships/image" Target="../media/image36.png"/><Relationship Id="rId44" Type="http://schemas.openxmlformats.org/officeDocument/2006/relationships/image" Target="../media/image49.svg"/><Relationship Id="rId52" Type="http://schemas.openxmlformats.org/officeDocument/2006/relationships/image" Target="../media/image57.svg"/><Relationship Id="rId60" Type="http://schemas.openxmlformats.org/officeDocument/2006/relationships/image" Target="../media/image65.png"/><Relationship Id="rId4" Type="http://schemas.openxmlformats.org/officeDocument/2006/relationships/image" Target="../media/image9.svg"/><Relationship Id="rId9" Type="http://schemas.openxmlformats.org/officeDocument/2006/relationships/image" Target="../media/image14.sv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2" Type="http://schemas.openxmlformats.org/officeDocument/2006/relationships/image" Target="../media/image104.jpeg"/><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3" Type="http://schemas.openxmlformats.org/officeDocument/2006/relationships/image" Target="../media/image67.jpeg"/><Relationship Id="rId2" Type="http://schemas.openxmlformats.org/officeDocument/2006/relationships/notesSlide" Target="../notesSlides/notesSlide2.xml"/><Relationship Id="rId1" Type="http://schemas.openxmlformats.org/officeDocument/2006/relationships/slideLayout" Target="../slideLayouts/slideLayout14.xml"/><Relationship Id="rId5" Type="http://schemas.openxmlformats.org/officeDocument/2006/relationships/image" Target="../media/image69.jpeg"/><Relationship Id="rId4" Type="http://schemas.openxmlformats.org/officeDocument/2006/relationships/image" Target="../media/image68.jpe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8" Type="http://schemas.openxmlformats.org/officeDocument/2006/relationships/image" Target="../media/image96.png"/><Relationship Id="rId3" Type="http://schemas.openxmlformats.org/officeDocument/2006/relationships/image" Target="../media/image91.png"/><Relationship Id="rId7" Type="http://schemas.openxmlformats.org/officeDocument/2006/relationships/image" Target="../media/image95.png"/><Relationship Id="rId2" Type="http://schemas.openxmlformats.org/officeDocument/2006/relationships/image" Target="../media/image90.png"/><Relationship Id="rId1" Type="http://schemas.openxmlformats.org/officeDocument/2006/relationships/slideLayout" Target="../slideLayouts/slideLayout23.xml"/><Relationship Id="rId6" Type="http://schemas.openxmlformats.org/officeDocument/2006/relationships/image" Target="../media/image94.png"/><Relationship Id="rId5" Type="http://schemas.openxmlformats.org/officeDocument/2006/relationships/image" Target="../media/image93.png"/><Relationship Id="rId10" Type="http://schemas.openxmlformats.org/officeDocument/2006/relationships/image" Target="../media/image98.png"/><Relationship Id="rId4" Type="http://schemas.openxmlformats.org/officeDocument/2006/relationships/image" Target="../media/image92.png"/><Relationship Id="rId9" Type="http://schemas.openxmlformats.org/officeDocument/2006/relationships/image" Target="../media/image97.png"/></Relationships>
</file>

<file path=ppt/slides/_rels/slide35.xml.rels><?xml version="1.0" encoding="UTF-8" standalone="yes"?>
<Relationships xmlns="http://schemas.openxmlformats.org/package/2006/relationships"><Relationship Id="rId3" Type="http://schemas.openxmlformats.org/officeDocument/2006/relationships/image" Target="../media/image106.jpg"/><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image" Target="../media/image83.png"/><Relationship Id="rId1" Type="http://schemas.openxmlformats.org/officeDocument/2006/relationships/slideLayout" Target="../slideLayouts/slideLayout23.xml"/><Relationship Id="rId4" Type="http://schemas.openxmlformats.org/officeDocument/2006/relationships/image" Target="../media/image107.png"/></Relationships>
</file>

<file path=ppt/slides/_rels/slide39.xml.rels><?xml version="1.0" encoding="UTF-8" standalone="yes"?>
<Relationships xmlns="http://schemas.openxmlformats.org/package/2006/relationships"><Relationship Id="rId2" Type="http://schemas.openxmlformats.org/officeDocument/2006/relationships/image" Target="../media/image108.png"/><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image" Target="../media/image70.jpeg"/><Relationship Id="rId2" Type="http://schemas.openxmlformats.org/officeDocument/2006/relationships/notesSlide" Target="../notesSlides/notesSlide3.xml"/><Relationship Id="rId1" Type="http://schemas.openxmlformats.org/officeDocument/2006/relationships/slideLayout" Target="../slideLayouts/slideLayout14.xml"/><Relationship Id="rId5" Type="http://schemas.openxmlformats.org/officeDocument/2006/relationships/image" Target="../media/image72.png"/><Relationship Id="rId4" Type="http://schemas.openxmlformats.org/officeDocument/2006/relationships/image" Target="../media/image71.png"/></Relationships>
</file>

<file path=ppt/slides/_rels/slide40.xml.rels><?xml version="1.0" encoding="UTF-8" standalone="yes"?>
<Relationships xmlns="http://schemas.openxmlformats.org/package/2006/relationships"><Relationship Id="rId2" Type="http://schemas.openxmlformats.org/officeDocument/2006/relationships/image" Target="../media/image109.jpeg"/><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4.xml.rels><?xml version="1.0" encoding="UTF-8" standalone="yes"?>
<Relationships xmlns="http://schemas.openxmlformats.org/package/2006/relationships"><Relationship Id="rId3" Type="http://schemas.openxmlformats.org/officeDocument/2006/relationships/hyperlink" Target="https://superuser.openinfra.org/articles/kolla-ansible-openstack-installation-ubuntu-24-04/" TargetMode="External"/><Relationship Id="rId2" Type="http://schemas.openxmlformats.org/officeDocument/2006/relationships/hyperlink" Target="https://achchusnulchikam.medium.com/deploy-production-ready-openstack-using-kolla-ansible-9cd1d1f210f1" TargetMode="External"/><Relationship Id="rId1" Type="http://schemas.openxmlformats.org/officeDocument/2006/relationships/slideLayout" Target="../slideLayouts/slideLayout23.xml"/><Relationship Id="rId5" Type="http://schemas.openxmlformats.org/officeDocument/2006/relationships/hyperlink" Target="https://docs.openstack.org/kolla-ansible/latest/user/quickstart.html" TargetMode="External"/><Relationship Id="rId4" Type="http://schemas.openxmlformats.org/officeDocument/2006/relationships/hyperlink" Target="https://docs.openstack.org/kayobe/latest/getting-started.html"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3" Type="http://schemas.openxmlformats.org/officeDocument/2006/relationships/image" Target="../media/image110.jpeg"/><Relationship Id="rId7" Type="http://schemas.openxmlformats.org/officeDocument/2006/relationships/image" Target="../media/image111.jpe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hyperlink" Target="mailto:sales@e4company.com" TargetMode="External"/><Relationship Id="rId5" Type="http://schemas.openxmlformats.org/officeDocument/2006/relationships/hyperlink" Target="mailto:support@e4company.com" TargetMode="External"/><Relationship Id="rId4" Type="http://schemas.openxmlformats.org/officeDocument/2006/relationships/hyperlink" Target="mailto:info@e4company.com" TargetMode="External"/></Relationships>
</file>

<file path=ppt/slides/_rels/slide5.xml.rels><?xml version="1.0" encoding="UTF-8" standalone="yes"?>
<Relationships xmlns="http://schemas.openxmlformats.org/package/2006/relationships"><Relationship Id="rId8" Type="http://schemas.openxmlformats.org/officeDocument/2006/relationships/image" Target="../media/image78.jpeg"/><Relationship Id="rId3" Type="http://schemas.openxmlformats.org/officeDocument/2006/relationships/image" Target="../media/image73.jpeg"/><Relationship Id="rId7" Type="http://schemas.openxmlformats.org/officeDocument/2006/relationships/image" Target="../media/image77.jpeg"/><Relationship Id="rId2" Type="http://schemas.openxmlformats.org/officeDocument/2006/relationships/notesSlide" Target="../notesSlides/notesSlide4.xml"/><Relationship Id="rId1" Type="http://schemas.openxmlformats.org/officeDocument/2006/relationships/slideLayout" Target="../slideLayouts/slideLayout14.xml"/><Relationship Id="rId6" Type="http://schemas.openxmlformats.org/officeDocument/2006/relationships/image" Target="../media/image76.jpeg"/><Relationship Id="rId5" Type="http://schemas.openxmlformats.org/officeDocument/2006/relationships/image" Target="../media/image75.jpg"/><Relationship Id="rId4" Type="http://schemas.openxmlformats.org/officeDocument/2006/relationships/image" Target="../media/image74.png"/></Relationships>
</file>

<file path=ppt/slides/_rels/slide6.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5.xml"/><Relationship Id="rId1" Type="http://schemas.openxmlformats.org/officeDocument/2006/relationships/slideLayout" Target="../slideLayouts/slideLayout14.xml"/><Relationship Id="rId6" Type="http://schemas.openxmlformats.org/officeDocument/2006/relationships/image" Target="../media/image82.svg"/><Relationship Id="rId5" Type="http://schemas.openxmlformats.org/officeDocument/2006/relationships/image" Target="../media/image81.png"/><Relationship Id="rId4" Type="http://schemas.openxmlformats.org/officeDocument/2006/relationships/image" Target="../media/image80.svg"/></Relationships>
</file>

<file path=ppt/slides/_rels/slide7.xml.rels><?xml version="1.0" encoding="UTF-8" standalone="yes"?>
<Relationships xmlns="http://schemas.openxmlformats.org/package/2006/relationships"><Relationship Id="rId3" Type="http://schemas.openxmlformats.org/officeDocument/2006/relationships/hyperlink" Target="https://www.openstack.org/" TargetMode="External"/><Relationship Id="rId2" Type="http://schemas.openxmlformats.org/officeDocument/2006/relationships/notesSlide" Target="../notesSlides/notesSlide6.xml"/><Relationship Id="rId1" Type="http://schemas.openxmlformats.org/officeDocument/2006/relationships/slideLayout" Target="../slideLayouts/slideLayout23.xml"/><Relationship Id="rId5" Type="http://schemas.openxmlformats.org/officeDocument/2006/relationships/image" Target="../media/image84.emf"/><Relationship Id="rId4" Type="http://schemas.openxmlformats.org/officeDocument/2006/relationships/image" Target="../media/image83.png"/></Relationships>
</file>

<file path=ppt/slides/_rels/slide8.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pic>
        <p:nvPicPr>
          <p:cNvPr id="7" name="Immagine 6" descr="Immagine che contiene schermata, spazio, Universo, cerchio&#10;&#10;Il contenuto generato dall'IA potrebbe non essere corretto.">
            <a:extLst>
              <a:ext uri="{FF2B5EF4-FFF2-40B4-BE49-F238E27FC236}">
                <a16:creationId xmlns:a16="http://schemas.microsoft.com/office/drawing/2014/main" id="{42A27904-6190-7B1E-9BD9-8C2604A2E9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8" name="Google Shape;98;p15"/>
          <p:cNvSpPr txBox="1">
            <a:spLocks noGrp="1"/>
          </p:cNvSpPr>
          <p:nvPr>
            <p:ph type="sldNum" idx="4294967295"/>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it-IT"/>
              <a:t>1</a:t>
            </a:fld>
            <a:endParaRPr/>
          </a:p>
        </p:txBody>
      </p:sp>
      <mc:AlternateContent xmlns:mc="http://schemas.openxmlformats.org/markup-compatibility/2006" xmlns:p14="http://schemas.microsoft.com/office/powerpoint/2010/main">
        <mc:Choice Requires="p14">
          <p:contentPart p14:bwMode="auto" r:id="rId4">
            <p14:nvContentPartPr>
              <p14:cNvPr id="2" name="Input penna 1">
                <a:extLst>
                  <a:ext uri="{FF2B5EF4-FFF2-40B4-BE49-F238E27FC236}">
                    <a16:creationId xmlns:a16="http://schemas.microsoft.com/office/drawing/2014/main" id="{50E94803-42A1-0AD6-5E61-24A255EF4190}"/>
                  </a:ext>
                </a:extLst>
              </p14:cNvPr>
              <p14:cNvContentPartPr/>
              <p14:nvPr/>
            </p14:nvContentPartPr>
            <p14:xfrm>
              <a:off x="13179583" y="539599"/>
              <a:ext cx="20416" cy="6927"/>
            </p14:xfrm>
          </p:contentPart>
        </mc:Choice>
        <mc:Fallback xmlns="">
          <p:pic>
            <p:nvPicPr>
              <p:cNvPr id="2" name="Input penna 1">
                <a:extLst>
                  <a:ext uri="{FF2B5EF4-FFF2-40B4-BE49-F238E27FC236}">
                    <a16:creationId xmlns:a16="http://schemas.microsoft.com/office/drawing/2014/main" id="{50E94803-42A1-0AD6-5E61-24A255EF4190}"/>
                  </a:ext>
                </a:extLst>
              </p:cNvPr>
              <p:cNvPicPr/>
              <p:nvPr/>
            </p:nvPicPr>
            <p:blipFill>
              <a:blip r:embed="rId5"/>
              <a:stretch>
                <a:fillRect/>
              </a:stretch>
            </p:blipFill>
            <p:spPr>
              <a:xfrm>
                <a:off x="13161983" y="519225"/>
                <a:ext cx="55264" cy="47267"/>
              </a:xfrm>
              <a:prstGeom prst="rect">
                <a:avLst/>
              </a:prstGeom>
            </p:spPr>
          </p:pic>
        </mc:Fallback>
      </mc:AlternateContent>
      <p:sp>
        <p:nvSpPr>
          <p:cNvPr id="10" name="Google Shape;99;p15">
            <a:extLst>
              <a:ext uri="{FF2B5EF4-FFF2-40B4-BE49-F238E27FC236}">
                <a16:creationId xmlns:a16="http://schemas.microsoft.com/office/drawing/2014/main" id="{631F7BF9-E318-5428-585C-802FB27D7F59}"/>
              </a:ext>
            </a:extLst>
          </p:cNvPr>
          <p:cNvSpPr txBox="1"/>
          <p:nvPr/>
        </p:nvSpPr>
        <p:spPr>
          <a:xfrm>
            <a:off x="310664" y="3941064"/>
            <a:ext cx="7251424" cy="1508065"/>
          </a:xfrm>
          <a:prstGeom prst="rect">
            <a:avLst/>
          </a:prstGeom>
          <a:noFill/>
          <a:ln>
            <a:noFill/>
          </a:ln>
        </p:spPr>
        <p:txBody>
          <a:bodyPr spcFirstLastPara="1" wrap="square" lIns="91425" tIns="45700" rIns="91425" bIns="45700" anchor="t" anchorCtr="0">
            <a:spAutoFit/>
          </a:bodyPr>
          <a:lstStyle/>
          <a:p>
            <a:r>
              <a:rPr lang="it-IT" sz="3200" dirty="0">
                <a:solidFill>
                  <a:schemeClr val="bg1"/>
                </a:solidFill>
                <a:latin typeface="Brandon Grotesque Medium"/>
                <a:ea typeface="Lato"/>
                <a:cs typeface="Lato"/>
              </a:rPr>
              <a:t>KOLLA ANSIBLE WORKSHOP </a:t>
            </a:r>
            <a:endParaRPr lang="it-IT" sz="3200" dirty="0">
              <a:solidFill>
                <a:schemeClr val="bg1"/>
              </a:solidFill>
              <a:latin typeface="Brandon Grotesque Medium"/>
            </a:endParaRPr>
          </a:p>
          <a:p>
            <a:endParaRPr lang="it-IT" sz="2000" dirty="0">
              <a:solidFill>
                <a:schemeClr val="bg1"/>
              </a:solidFill>
              <a:latin typeface="Brandon Grotesque Thin" panose="020B0403020203060202" pitchFamily="34" charset="0"/>
              <a:ea typeface="Lato"/>
              <a:cs typeface="Lato"/>
            </a:endParaRPr>
          </a:p>
          <a:p>
            <a:r>
              <a:rPr lang="it-IT" sz="2000" dirty="0">
                <a:solidFill>
                  <a:schemeClr val="bg1"/>
                </a:solidFill>
                <a:latin typeface="Brandon Grotesque Light"/>
                <a:ea typeface="Lato"/>
                <a:cs typeface="Lato"/>
              </a:rPr>
              <a:t>Giovanni Marrucci, Cloud </a:t>
            </a:r>
            <a:r>
              <a:rPr lang="it-IT" sz="2000" dirty="0" err="1">
                <a:solidFill>
                  <a:schemeClr val="bg1"/>
                </a:solidFill>
                <a:latin typeface="Brandon Grotesque Light"/>
                <a:ea typeface="Lato"/>
                <a:cs typeface="Lato"/>
              </a:rPr>
              <a:t>Infrastructure</a:t>
            </a:r>
            <a:r>
              <a:rPr lang="it-IT" sz="2000" dirty="0">
                <a:solidFill>
                  <a:schemeClr val="bg1"/>
                </a:solidFill>
                <a:latin typeface="Brandon Grotesque Light"/>
                <a:ea typeface="Lato"/>
                <a:cs typeface="Lato"/>
              </a:rPr>
              <a:t> </a:t>
            </a:r>
            <a:r>
              <a:rPr lang="it-IT" sz="2000" dirty="0" err="1">
                <a:solidFill>
                  <a:schemeClr val="bg1"/>
                </a:solidFill>
                <a:latin typeface="Brandon Grotesque Light"/>
                <a:ea typeface="Lato"/>
                <a:cs typeface="Lato"/>
              </a:rPr>
              <a:t>Engineer</a:t>
            </a:r>
            <a:endParaRPr lang="it-IT" sz="2000" b="0" i="0" u="none" strike="noStrike" cap="none" dirty="0">
              <a:solidFill>
                <a:schemeClr val="bg1"/>
              </a:solidFill>
              <a:latin typeface="Brandon Grotesque Light"/>
              <a:ea typeface="Lato"/>
              <a:cs typeface="Lato"/>
              <a:sym typeface="Lato"/>
            </a:endParaRPr>
          </a:p>
          <a:p>
            <a:r>
              <a:rPr lang="it-IT" sz="2000" b="0" i="0" u="none" strike="noStrike" cap="none" dirty="0">
                <a:solidFill>
                  <a:schemeClr val="bg1"/>
                </a:solidFill>
                <a:latin typeface="Brandon Grotesque Light" panose="020B0303020203060202" pitchFamily="34" charset="0"/>
                <a:ea typeface="Lato"/>
                <a:cs typeface="Lato"/>
                <a:sym typeface="Lato"/>
              </a:rPr>
              <a:t>DATE, 2025</a:t>
            </a:r>
            <a:endParaRPr lang="it-IT" sz="2000" dirty="0">
              <a:solidFill>
                <a:schemeClr val="bg1"/>
              </a:solidFill>
              <a:latin typeface="Brandon Grotesque Light" panose="020B0303020203060202" pitchFamily="34" charset="0"/>
            </a:endParaRPr>
          </a:p>
        </p:txBody>
      </p:sp>
      <mc:AlternateContent xmlns:mc="http://schemas.openxmlformats.org/markup-compatibility/2006" xmlns:p14="http://schemas.microsoft.com/office/powerpoint/2010/main">
        <mc:Choice Requires="p14">
          <p:contentPart p14:bwMode="auto" r:id="rId6">
            <p14:nvContentPartPr>
              <p14:cNvPr id="3" name="Input penna 2">
                <a:extLst>
                  <a:ext uri="{FF2B5EF4-FFF2-40B4-BE49-F238E27FC236}">
                    <a16:creationId xmlns:a16="http://schemas.microsoft.com/office/drawing/2014/main" id="{10A3DDAE-BA47-3FAE-3AA2-733683B446F9}"/>
                  </a:ext>
                </a:extLst>
              </p14:cNvPr>
              <p14:cNvContentPartPr/>
              <p14:nvPr/>
            </p14:nvContentPartPr>
            <p14:xfrm>
              <a:off x="1594072" y="4744636"/>
              <a:ext cx="8964" cy="11139"/>
            </p14:xfrm>
          </p:contentPart>
        </mc:Choice>
        <mc:Fallback xmlns="">
          <p:pic>
            <p:nvPicPr>
              <p:cNvPr id="3" name="Input penna 2">
                <a:extLst>
                  <a:ext uri="{FF2B5EF4-FFF2-40B4-BE49-F238E27FC236}">
                    <a16:creationId xmlns:a16="http://schemas.microsoft.com/office/drawing/2014/main" id="{10A3DDAE-BA47-3FAE-3AA2-733683B446F9}"/>
                  </a:ext>
                </a:extLst>
              </p:cNvPr>
              <p:cNvPicPr/>
              <p:nvPr/>
            </p:nvPicPr>
            <p:blipFill>
              <a:blip r:embed="rId7"/>
              <a:stretch>
                <a:fillRect/>
              </a:stretch>
            </p:blipFill>
            <p:spPr>
              <a:xfrm>
                <a:off x="1569172" y="4727231"/>
                <a:ext cx="58266" cy="45600"/>
              </a:xfrm>
              <a:prstGeom prst="rect">
                <a:avLst/>
              </a:prstGeom>
            </p:spPr>
          </p:pic>
        </mc:Fallback>
      </mc:AlternateContent>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DB247-F85A-ADD3-B41D-1ADEA601526C}"/>
              </a:ext>
            </a:extLst>
          </p:cNvPr>
          <p:cNvSpPr>
            <a:spLocks noGrp="1"/>
          </p:cNvSpPr>
          <p:nvPr>
            <p:ph type="title"/>
          </p:nvPr>
        </p:nvSpPr>
        <p:spPr/>
        <p:txBody>
          <a:bodyPr/>
          <a:lstStyle/>
          <a:p>
            <a:r>
              <a:rPr lang="it-IT" dirty="0"/>
              <a:t>Welcome to the workshop –</a:t>
            </a:r>
            <a:br>
              <a:rPr lang="it-IT" dirty="0"/>
            </a:br>
            <a:r>
              <a:rPr lang="it-IT" dirty="0" err="1"/>
              <a:t>Our</a:t>
            </a:r>
            <a:r>
              <a:rPr lang="it-IT" dirty="0"/>
              <a:t> </a:t>
            </a:r>
            <a:r>
              <a:rPr lang="it-IT" dirty="0" err="1"/>
              <a:t>final</a:t>
            </a:r>
            <a:r>
              <a:rPr lang="it-IT" dirty="0"/>
              <a:t> </a:t>
            </a:r>
            <a:r>
              <a:rPr lang="it-IT" dirty="0" err="1"/>
              <a:t>objective</a:t>
            </a:r>
            <a:endParaRPr lang="it-IT" dirty="0"/>
          </a:p>
        </p:txBody>
      </p:sp>
      <p:pic>
        <p:nvPicPr>
          <p:cNvPr id="5" name="Picture 4" descr="A screenshot of a computer&#10;&#10;AI-generated content may be incorrect.">
            <a:extLst>
              <a:ext uri="{FF2B5EF4-FFF2-40B4-BE49-F238E27FC236}">
                <a16:creationId xmlns:a16="http://schemas.microsoft.com/office/drawing/2014/main" id="{4F0CD804-9C87-F422-D779-9B5762A58CD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16075" y="1580717"/>
            <a:ext cx="8959850" cy="4431687"/>
          </a:xfrm>
          <a:prstGeom prst="rect">
            <a:avLst/>
          </a:prstGeom>
        </p:spPr>
      </p:pic>
    </p:spTree>
    <p:extLst>
      <p:ext uri="{BB962C8B-B14F-4D97-AF65-F5344CB8AC3E}">
        <p14:creationId xmlns:p14="http://schemas.microsoft.com/office/powerpoint/2010/main" val="4161787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8F9A2F-E10F-C0DD-B32D-F84F3ECFE02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47DB4C-3A2A-BB03-B18B-EC84B78EC06A}"/>
              </a:ext>
            </a:extLst>
          </p:cNvPr>
          <p:cNvSpPr>
            <a:spLocks noGrp="1"/>
          </p:cNvSpPr>
          <p:nvPr>
            <p:ph type="title"/>
          </p:nvPr>
        </p:nvSpPr>
        <p:spPr/>
        <p:txBody>
          <a:bodyPr/>
          <a:lstStyle/>
          <a:p>
            <a:r>
              <a:rPr lang="it-IT" dirty="0"/>
              <a:t>Welcome to the workshop –</a:t>
            </a:r>
            <a:br>
              <a:rPr lang="it-IT" dirty="0"/>
            </a:br>
            <a:r>
              <a:rPr lang="it-IT" dirty="0" err="1"/>
              <a:t>Our</a:t>
            </a:r>
            <a:r>
              <a:rPr lang="it-IT" dirty="0"/>
              <a:t> </a:t>
            </a:r>
            <a:r>
              <a:rPr lang="it-IT" dirty="0" err="1"/>
              <a:t>final</a:t>
            </a:r>
            <a:r>
              <a:rPr lang="it-IT" dirty="0"/>
              <a:t> </a:t>
            </a:r>
            <a:r>
              <a:rPr lang="it-IT" dirty="0" err="1"/>
              <a:t>objective</a:t>
            </a:r>
            <a:endParaRPr lang="it-IT" dirty="0"/>
          </a:p>
        </p:txBody>
      </p:sp>
      <p:pic>
        <p:nvPicPr>
          <p:cNvPr id="4" name="Picture 3" descr="A screenshot of a computer&#10;&#10;AI-generated content may be incorrect.">
            <a:extLst>
              <a:ext uri="{FF2B5EF4-FFF2-40B4-BE49-F238E27FC236}">
                <a16:creationId xmlns:a16="http://schemas.microsoft.com/office/drawing/2014/main" id="{BAF041B8-6AAE-2EDA-0A36-774258FDB07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13015" y="1580717"/>
            <a:ext cx="8965970" cy="4431600"/>
          </a:xfrm>
          <a:prstGeom prst="rect">
            <a:avLst/>
          </a:prstGeom>
        </p:spPr>
      </p:pic>
    </p:spTree>
    <p:extLst>
      <p:ext uri="{BB962C8B-B14F-4D97-AF65-F5344CB8AC3E}">
        <p14:creationId xmlns:p14="http://schemas.microsoft.com/office/powerpoint/2010/main" val="4250878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B4B93A-5630-76B2-7355-F9B55128E1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E6D4BA-91C4-0766-2D24-D68630706FEA}"/>
              </a:ext>
            </a:extLst>
          </p:cNvPr>
          <p:cNvSpPr>
            <a:spLocks noGrp="1"/>
          </p:cNvSpPr>
          <p:nvPr>
            <p:ph type="title"/>
          </p:nvPr>
        </p:nvSpPr>
        <p:spPr/>
        <p:txBody>
          <a:bodyPr/>
          <a:lstStyle/>
          <a:p>
            <a:r>
              <a:rPr lang="it-IT" dirty="0"/>
              <a:t>Welcome to the workshop –</a:t>
            </a:r>
            <a:br>
              <a:rPr lang="it-IT" dirty="0"/>
            </a:br>
            <a:r>
              <a:rPr lang="it-IT" dirty="0" err="1"/>
              <a:t>Our</a:t>
            </a:r>
            <a:r>
              <a:rPr lang="it-IT" dirty="0"/>
              <a:t> </a:t>
            </a:r>
            <a:r>
              <a:rPr lang="it-IT" dirty="0" err="1"/>
              <a:t>final</a:t>
            </a:r>
            <a:r>
              <a:rPr lang="it-IT" dirty="0"/>
              <a:t> </a:t>
            </a:r>
            <a:r>
              <a:rPr lang="it-IT" dirty="0" err="1"/>
              <a:t>objective</a:t>
            </a:r>
            <a:endParaRPr lang="it-IT" dirty="0"/>
          </a:p>
        </p:txBody>
      </p:sp>
      <p:pic>
        <p:nvPicPr>
          <p:cNvPr id="5" name="Picture 4" descr="A screenshot of a computer&#10;&#10;AI-generated content may be incorrect.">
            <a:extLst>
              <a:ext uri="{FF2B5EF4-FFF2-40B4-BE49-F238E27FC236}">
                <a16:creationId xmlns:a16="http://schemas.microsoft.com/office/drawing/2014/main" id="{0DF49337-E3C2-0E59-BA61-CE9253D4314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25581" y="1580717"/>
            <a:ext cx="8940838" cy="4431600"/>
          </a:xfrm>
          <a:prstGeom prst="rect">
            <a:avLst/>
          </a:prstGeom>
        </p:spPr>
      </p:pic>
    </p:spTree>
    <p:extLst>
      <p:ext uri="{BB962C8B-B14F-4D97-AF65-F5344CB8AC3E}">
        <p14:creationId xmlns:p14="http://schemas.microsoft.com/office/powerpoint/2010/main" val="2821646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25C0C6-C168-1881-C86C-7BCDE25DA81B}"/>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BCA0B024-D95C-3E09-2563-957817462304}"/>
              </a:ext>
            </a:extLst>
          </p:cNvPr>
          <p:cNvSpPr txBox="1"/>
          <p:nvPr/>
        </p:nvSpPr>
        <p:spPr>
          <a:xfrm>
            <a:off x="1676400" y="214423"/>
            <a:ext cx="9893595"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solidFill>
                  <a:srgbClr val="A6A6A6"/>
                </a:solidFill>
                <a:latin typeface="Brandon Grotesque Medium"/>
              </a:rPr>
              <a:t>Welcome to the workshop – </a:t>
            </a:r>
            <a:br>
              <a:rPr lang="en-US" sz="3200" dirty="0">
                <a:solidFill>
                  <a:srgbClr val="A6A6A6"/>
                </a:solidFill>
                <a:latin typeface="Brandon Grotesque Medium"/>
              </a:rPr>
            </a:br>
            <a:r>
              <a:rPr lang="en-US" sz="3200" dirty="0">
                <a:solidFill>
                  <a:srgbClr val="A6A6A6"/>
                </a:solidFill>
                <a:latin typeface="Brandon Grotesque Medium"/>
              </a:rPr>
              <a:t>OpenStack</a:t>
            </a:r>
            <a:endParaRPr lang="en-US" dirty="0"/>
          </a:p>
        </p:txBody>
      </p:sp>
      <p:sp>
        <p:nvSpPr>
          <p:cNvPr id="9" name="Google Shape;159;p34">
            <a:extLst>
              <a:ext uri="{FF2B5EF4-FFF2-40B4-BE49-F238E27FC236}">
                <a16:creationId xmlns:a16="http://schemas.microsoft.com/office/drawing/2014/main" id="{74836686-8145-2DD3-564D-9E349785BFA9}"/>
              </a:ext>
            </a:extLst>
          </p:cNvPr>
          <p:cNvSpPr txBox="1">
            <a:spLocks noGrp="1"/>
          </p:cNvSpPr>
          <p:nvPr/>
        </p:nvSpPr>
        <p:spPr>
          <a:xfrm>
            <a:off x="807047" y="1995742"/>
            <a:ext cx="4929372" cy="4176458"/>
          </a:xfrm>
          <a:prstGeom prst="rect">
            <a:avLst/>
          </a:prstGeom>
          <a:noFill/>
          <a:ln>
            <a:noFill/>
          </a:ln>
        </p:spPr>
        <p:txBody>
          <a:bodyPr spcFirstLastPara="1" wrap="square" lIns="19050" tIns="19050" rIns="19050" bIns="19050" anchor="t" anchorCtr="0">
            <a:noAutofit/>
          </a:bodyPr>
          <a:lstStyle>
            <a:defPPr marR="0" lvl="0" algn="l" rtl="0">
              <a:lnSpc>
                <a:spcPct val="100000"/>
              </a:lnSpc>
              <a:spcBef>
                <a:spcPts val="0"/>
              </a:spcBef>
              <a:spcAft>
                <a:spcPts val="0"/>
              </a:spcAft>
            </a:defPPr>
            <a:lvl1pPr marL="457200" marR="0" lvl="0" indent="-311150" algn="l" rtl="0">
              <a:lnSpc>
                <a:spcPct val="100000"/>
              </a:lnSpc>
              <a:spcBef>
                <a:spcPts val="1700"/>
              </a:spcBef>
              <a:spcAft>
                <a:spcPts val="0"/>
              </a:spcAft>
              <a:buClr>
                <a:srgbClr val="000000"/>
              </a:buClr>
              <a:buSzPts val="1300"/>
              <a:buFont typeface="Helvetica Neue Light"/>
              <a:buChar char="•"/>
              <a:defRPr sz="1700" b="0" i="0" u="none" strike="noStrike" cap="none">
                <a:solidFill>
                  <a:srgbClr val="000000"/>
                </a:solidFill>
                <a:latin typeface="Helvetica Neue Light"/>
                <a:ea typeface="Helvetica Neue Light"/>
                <a:cs typeface="Helvetica Neue Light"/>
                <a:sym typeface="Helvetica Neue Light"/>
              </a:defRPr>
            </a:lvl1pPr>
            <a:lvl2pPr marL="914400" marR="0" lvl="1" indent="-311150" algn="l" rtl="0">
              <a:lnSpc>
                <a:spcPct val="100000"/>
              </a:lnSpc>
              <a:spcBef>
                <a:spcPts val="1700"/>
              </a:spcBef>
              <a:spcAft>
                <a:spcPts val="0"/>
              </a:spcAft>
              <a:buClr>
                <a:srgbClr val="000000"/>
              </a:buClr>
              <a:buSzPts val="1300"/>
              <a:buFont typeface="Helvetica Neue Light"/>
              <a:buChar char="•"/>
              <a:defRPr sz="1700" b="0" i="0" u="none" strike="noStrike" cap="none">
                <a:solidFill>
                  <a:srgbClr val="000000"/>
                </a:solidFill>
                <a:latin typeface="Helvetica Neue Light"/>
                <a:ea typeface="Helvetica Neue Light"/>
                <a:cs typeface="Helvetica Neue Light"/>
                <a:sym typeface="Helvetica Neue Light"/>
              </a:defRPr>
            </a:lvl2pPr>
            <a:lvl3pPr marL="1371600" marR="0" lvl="2" indent="-311150" algn="l" rtl="0">
              <a:lnSpc>
                <a:spcPct val="100000"/>
              </a:lnSpc>
              <a:spcBef>
                <a:spcPts val="1700"/>
              </a:spcBef>
              <a:spcAft>
                <a:spcPts val="0"/>
              </a:spcAft>
              <a:buClr>
                <a:srgbClr val="000000"/>
              </a:buClr>
              <a:buSzPts val="1300"/>
              <a:buFont typeface="Helvetica Neue Light"/>
              <a:buChar char="•"/>
              <a:defRPr sz="1700" b="0" i="0" u="none" strike="noStrike" cap="none">
                <a:solidFill>
                  <a:srgbClr val="000000"/>
                </a:solidFill>
                <a:latin typeface="Helvetica Neue Light"/>
                <a:ea typeface="Helvetica Neue Light"/>
                <a:cs typeface="Helvetica Neue Light"/>
                <a:sym typeface="Helvetica Neue Light"/>
              </a:defRPr>
            </a:lvl3pPr>
            <a:lvl4pPr marL="1828800" marR="0" lvl="3" indent="-311150" algn="l" rtl="0">
              <a:lnSpc>
                <a:spcPct val="100000"/>
              </a:lnSpc>
              <a:spcBef>
                <a:spcPts val="1700"/>
              </a:spcBef>
              <a:spcAft>
                <a:spcPts val="0"/>
              </a:spcAft>
              <a:buClr>
                <a:srgbClr val="000000"/>
              </a:buClr>
              <a:buSzPts val="1300"/>
              <a:buFont typeface="Helvetica Neue Light"/>
              <a:buChar char="•"/>
              <a:defRPr sz="1700" b="0" i="0" u="none" strike="noStrike" cap="none">
                <a:solidFill>
                  <a:srgbClr val="000000"/>
                </a:solidFill>
                <a:latin typeface="Helvetica Neue Light"/>
                <a:ea typeface="Helvetica Neue Light"/>
                <a:cs typeface="Helvetica Neue Light"/>
                <a:sym typeface="Helvetica Neue Light"/>
              </a:defRPr>
            </a:lvl4pPr>
            <a:lvl5pPr marL="2286000" marR="0" lvl="4" indent="-311150" algn="l" rtl="0">
              <a:lnSpc>
                <a:spcPct val="100000"/>
              </a:lnSpc>
              <a:spcBef>
                <a:spcPts val="1700"/>
              </a:spcBef>
              <a:spcAft>
                <a:spcPts val="0"/>
              </a:spcAft>
              <a:buClr>
                <a:srgbClr val="000000"/>
              </a:buClr>
              <a:buSzPts val="1300"/>
              <a:buFont typeface="Helvetica Neue Light"/>
              <a:buChar char="•"/>
              <a:defRPr sz="1700" b="0" i="0" u="none" strike="noStrike" cap="none">
                <a:solidFill>
                  <a:srgbClr val="000000"/>
                </a:solidFill>
                <a:latin typeface="Helvetica Neue Light"/>
                <a:ea typeface="Helvetica Neue Light"/>
                <a:cs typeface="Helvetica Neue Light"/>
                <a:sym typeface="Helvetica Neue Light"/>
              </a:defRPr>
            </a:lvl5pPr>
            <a:lvl6pPr marL="2743200" marR="0" lvl="5" indent="-260350" algn="l" rtl="0">
              <a:lnSpc>
                <a:spcPct val="100000"/>
              </a:lnSpc>
              <a:spcBef>
                <a:spcPts val="2200"/>
              </a:spcBef>
              <a:spcAft>
                <a:spcPts val="0"/>
              </a:spcAft>
              <a:buClr>
                <a:srgbClr val="000000"/>
              </a:buClr>
              <a:buSzPts val="500"/>
              <a:buFont typeface="Helvetica Neue Light"/>
              <a:buChar char="•"/>
              <a:defRPr sz="2000" b="0" i="0" u="none" strike="noStrike" cap="none">
                <a:solidFill>
                  <a:srgbClr val="000000"/>
                </a:solidFill>
                <a:latin typeface="Helvetica Neue Light"/>
                <a:ea typeface="Helvetica Neue Light"/>
                <a:cs typeface="Helvetica Neue Light"/>
                <a:sym typeface="Helvetica Neue Light"/>
              </a:defRPr>
            </a:lvl6pPr>
            <a:lvl7pPr marL="3200400" marR="0" lvl="6" indent="-260350" algn="l" rtl="0">
              <a:lnSpc>
                <a:spcPct val="100000"/>
              </a:lnSpc>
              <a:spcBef>
                <a:spcPts val="2200"/>
              </a:spcBef>
              <a:spcAft>
                <a:spcPts val="0"/>
              </a:spcAft>
              <a:buClr>
                <a:srgbClr val="000000"/>
              </a:buClr>
              <a:buSzPts val="500"/>
              <a:buFont typeface="Helvetica Neue Light"/>
              <a:buChar char="•"/>
              <a:defRPr sz="2000" b="0" i="0" u="none" strike="noStrike" cap="none">
                <a:solidFill>
                  <a:srgbClr val="000000"/>
                </a:solidFill>
                <a:latin typeface="Helvetica Neue Light"/>
                <a:ea typeface="Helvetica Neue Light"/>
                <a:cs typeface="Helvetica Neue Light"/>
                <a:sym typeface="Helvetica Neue Light"/>
              </a:defRPr>
            </a:lvl7pPr>
            <a:lvl8pPr marL="3657600" marR="0" lvl="7" indent="-260350" algn="l" rtl="0">
              <a:lnSpc>
                <a:spcPct val="100000"/>
              </a:lnSpc>
              <a:spcBef>
                <a:spcPts val="2200"/>
              </a:spcBef>
              <a:spcAft>
                <a:spcPts val="0"/>
              </a:spcAft>
              <a:buClr>
                <a:srgbClr val="000000"/>
              </a:buClr>
              <a:buSzPts val="500"/>
              <a:buFont typeface="Helvetica Neue Light"/>
              <a:buChar char="•"/>
              <a:defRPr sz="2000" b="0" i="0" u="none" strike="noStrike" cap="none">
                <a:solidFill>
                  <a:srgbClr val="000000"/>
                </a:solidFill>
                <a:latin typeface="Helvetica Neue Light"/>
                <a:ea typeface="Helvetica Neue Light"/>
                <a:cs typeface="Helvetica Neue Light"/>
                <a:sym typeface="Helvetica Neue Light"/>
              </a:defRPr>
            </a:lvl8pPr>
            <a:lvl9pPr marL="4114800" marR="0" lvl="8" indent="-260350" algn="l" rtl="0">
              <a:lnSpc>
                <a:spcPct val="100000"/>
              </a:lnSpc>
              <a:spcBef>
                <a:spcPts val="2200"/>
              </a:spcBef>
              <a:spcAft>
                <a:spcPts val="0"/>
              </a:spcAft>
              <a:buClr>
                <a:srgbClr val="000000"/>
              </a:buClr>
              <a:buSzPts val="500"/>
              <a:buFont typeface="Helvetica Neue Light"/>
              <a:buChar char="•"/>
              <a:defRPr sz="2000" b="0" i="0" u="none" strike="noStrike" cap="none">
                <a:solidFill>
                  <a:srgbClr val="000000"/>
                </a:solidFill>
                <a:latin typeface="Helvetica Neue Light"/>
                <a:ea typeface="Helvetica Neue Light"/>
                <a:cs typeface="Helvetica Neue Light"/>
                <a:sym typeface="Helvetica Neue Light"/>
              </a:defRPr>
            </a:lvl9pPr>
          </a:lstStyle>
          <a:p>
            <a:pPr marL="457200" lvl="0" indent="-311150" algn="l" rtl="0">
              <a:spcBef>
                <a:spcPts val="1700"/>
              </a:spcBef>
              <a:spcAft>
                <a:spcPts val="0"/>
              </a:spcAft>
              <a:buSzPts val="1300"/>
              <a:buChar char="•"/>
            </a:pPr>
            <a:r>
              <a:rPr lang="en" sz="2400" dirty="0">
                <a:solidFill>
                  <a:schemeClr val="tx1"/>
                </a:solidFill>
                <a:latin typeface="Brandon Grotesque Medium" panose="020B0603020203060202" pitchFamily="34" charset="0"/>
              </a:rPr>
              <a:t>Each service provided by the cloud is a different project</a:t>
            </a:r>
            <a:endParaRPr lang="en-US" sz="2400" dirty="0">
              <a:solidFill>
                <a:schemeClr val="tx1"/>
              </a:solidFill>
              <a:latin typeface="Brandon Grotesque Medium" panose="020B0603020203060202" pitchFamily="34" charset="0"/>
            </a:endParaRPr>
          </a:p>
          <a:p>
            <a:pPr marL="457200" lvl="0" indent="-311150" algn="l" rtl="0">
              <a:spcBef>
                <a:spcPts val="1700"/>
              </a:spcBef>
              <a:spcAft>
                <a:spcPts val="0"/>
              </a:spcAft>
              <a:buSzPts val="1300"/>
              <a:buChar char="•"/>
            </a:pPr>
            <a:r>
              <a:rPr lang="en" sz="2400" dirty="0">
                <a:solidFill>
                  <a:schemeClr val="tx1"/>
                </a:solidFill>
                <a:latin typeface="Brandon Grotesque Medium" panose="020B0603020203060202" pitchFamily="34" charset="0"/>
              </a:rPr>
              <a:t>Loosely-coupled: each service is deployed and configured separately</a:t>
            </a:r>
            <a:endParaRPr sz="2400" dirty="0">
              <a:solidFill>
                <a:schemeClr val="tx1"/>
              </a:solidFill>
              <a:latin typeface="Brandon Grotesque Medium" panose="020B0603020203060202" pitchFamily="34" charset="0"/>
            </a:endParaRPr>
          </a:p>
          <a:p>
            <a:pPr marL="457200" lvl="0" indent="-311150" algn="l" rtl="0">
              <a:spcBef>
                <a:spcPts val="1700"/>
              </a:spcBef>
              <a:spcAft>
                <a:spcPts val="0"/>
              </a:spcAft>
              <a:buSzPts val="1300"/>
              <a:buChar char="•"/>
            </a:pPr>
            <a:r>
              <a:rPr lang="en" sz="2400" dirty="0">
                <a:solidFill>
                  <a:schemeClr val="tx1"/>
                </a:solidFill>
                <a:latin typeface="Brandon Grotesque Medium" panose="020B0603020203060202" pitchFamily="34" charset="0"/>
                <a:hlinkClick r:id="rId2"/>
              </a:rPr>
              <a:t>OpenStack services </a:t>
            </a:r>
            <a:r>
              <a:rPr lang="en" sz="2400" dirty="0">
                <a:solidFill>
                  <a:schemeClr val="tx1"/>
                </a:solidFill>
                <a:latin typeface="Brandon Grotesque Medium" panose="020B0603020203060202" pitchFamily="34" charset="0"/>
              </a:rPr>
              <a:t>intercommunicate using REST APIs</a:t>
            </a:r>
            <a:endParaRPr sz="2400" dirty="0">
              <a:solidFill>
                <a:schemeClr val="tx1"/>
              </a:solidFill>
              <a:latin typeface="Brandon Grotesque Medium" panose="020B0603020203060202" pitchFamily="34" charset="0"/>
            </a:endParaRPr>
          </a:p>
          <a:p>
            <a:pPr marL="457200" lvl="0" indent="-311150" algn="l" rtl="0">
              <a:spcBef>
                <a:spcPts val="1700"/>
              </a:spcBef>
              <a:spcAft>
                <a:spcPts val="1000"/>
              </a:spcAft>
              <a:buSzPts val="1300"/>
              <a:buChar char="•"/>
            </a:pPr>
            <a:r>
              <a:rPr lang="en" sz="2400" dirty="0">
                <a:solidFill>
                  <a:schemeClr val="tx1"/>
                </a:solidFill>
                <a:latin typeface="Brandon Grotesque Medium" panose="020B0603020203060202" pitchFamily="34" charset="0"/>
              </a:rPr>
              <a:t>Deployment and configuration - a project all of its own</a:t>
            </a:r>
            <a:endParaRPr sz="2400" dirty="0">
              <a:solidFill>
                <a:schemeClr val="tx1"/>
              </a:solidFill>
              <a:latin typeface="Brandon Grotesque Medium" panose="020B0603020203060202" pitchFamily="34" charset="0"/>
            </a:endParaRPr>
          </a:p>
        </p:txBody>
      </p:sp>
      <p:pic>
        <p:nvPicPr>
          <p:cNvPr id="19" name="Google Shape;162;p34">
            <a:extLst>
              <a:ext uri="{FF2B5EF4-FFF2-40B4-BE49-F238E27FC236}">
                <a16:creationId xmlns:a16="http://schemas.microsoft.com/office/drawing/2014/main" id="{433ABD14-A233-C65D-F330-C160806C6889}"/>
              </a:ext>
            </a:extLst>
          </p:cNvPr>
          <p:cNvPicPr preferRelativeResize="0"/>
          <p:nvPr/>
        </p:nvPicPr>
        <p:blipFill>
          <a:blip r:embed="rId3">
            <a:alphaModFix/>
          </a:blip>
          <a:stretch>
            <a:fillRect/>
          </a:stretch>
        </p:blipFill>
        <p:spPr>
          <a:xfrm>
            <a:off x="6846095" y="1291641"/>
            <a:ext cx="1104900" cy="923925"/>
          </a:xfrm>
          <a:prstGeom prst="rect">
            <a:avLst/>
          </a:prstGeom>
          <a:noFill/>
          <a:ln>
            <a:noFill/>
          </a:ln>
        </p:spPr>
      </p:pic>
      <p:pic>
        <p:nvPicPr>
          <p:cNvPr id="20" name="Google Shape;163;p34">
            <a:extLst>
              <a:ext uri="{FF2B5EF4-FFF2-40B4-BE49-F238E27FC236}">
                <a16:creationId xmlns:a16="http://schemas.microsoft.com/office/drawing/2014/main" id="{E3D47F90-C7BF-35BC-31E9-1AB6DAD25182}"/>
              </a:ext>
            </a:extLst>
          </p:cNvPr>
          <p:cNvPicPr preferRelativeResize="0"/>
          <p:nvPr/>
        </p:nvPicPr>
        <p:blipFill>
          <a:blip r:embed="rId4">
            <a:alphaModFix/>
          </a:blip>
          <a:stretch>
            <a:fillRect/>
          </a:stretch>
        </p:blipFill>
        <p:spPr>
          <a:xfrm>
            <a:off x="6923260" y="2946688"/>
            <a:ext cx="1104900" cy="933450"/>
          </a:xfrm>
          <a:prstGeom prst="rect">
            <a:avLst/>
          </a:prstGeom>
          <a:noFill/>
          <a:ln>
            <a:noFill/>
          </a:ln>
        </p:spPr>
      </p:pic>
      <p:pic>
        <p:nvPicPr>
          <p:cNvPr id="21" name="Google Shape;164;p34">
            <a:extLst>
              <a:ext uri="{FF2B5EF4-FFF2-40B4-BE49-F238E27FC236}">
                <a16:creationId xmlns:a16="http://schemas.microsoft.com/office/drawing/2014/main" id="{A13F98F6-1415-8338-0AE6-056EACFFB0F6}"/>
              </a:ext>
            </a:extLst>
          </p:cNvPr>
          <p:cNvPicPr preferRelativeResize="0"/>
          <p:nvPr/>
        </p:nvPicPr>
        <p:blipFill>
          <a:blip r:embed="rId5">
            <a:alphaModFix/>
          </a:blip>
          <a:stretch>
            <a:fillRect/>
          </a:stretch>
        </p:blipFill>
        <p:spPr>
          <a:xfrm>
            <a:off x="8482234" y="1291641"/>
            <a:ext cx="1095375" cy="923925"/>
          </a:xfrm>
          <a:prstGeom prst="rect">
            <a:avLst/>
          </a:prstGeom>
          <a:noFill/>
          <a:ln>
            <a:noFill/>
          </a:ln>
        </p:spPr>
      </p:pic>
      <p:pic>
        <p:nvPicPr>
          <p:cNvPr id="22" name="Google Shape;165;p34">
            <a:extLst>
              <a:ext uri="{FF2B5EF4-FFF2-40B4-BE49-F238E27FC236}">
                <a16:creationId xmlns:a16="http://schemas.microsoft.com/office/drawing/2014/main" id="{00A36E34-05C2-90A8-9CB1-E6B7EC7FED8A}"/>
              </a:ext>
            </a:extLst>
          </p:cNvPr>
          <p:cNvPicPr preferRelativeResize="0"/>
          <p:nvPr/>
        </p:nvPicPr>
        <p:blipFill>
          <a:blip r:embed="rId6">
            <a:alphaModFix/>
          </a:blip>
          <a:stretch>
            <a:fillRect/>
          </a:stretch>
        </p:blipFill>
        <p:spPr>
          <a:xfrm>
            <a:off x="8515803" y="2946688"/>
            <a:ext cx="1104900" cy="923925"/>
          </a:xfrm>
          <a:prstGeom prst="rect">
            <a:avLst/>
          </a:prstGeom>
          <a:noFill/>
          <a:ln>
            <a:noFill/>
          </a:ln>
        </p:spPr>
      </p:pic>
      <p:pic>
        <p:nvPicPr>
          <p:cNvPr id="23" name="Google Shape;166;p34">
            <a:extLst>
              <a:ext uri="{FF2B5EF4-FFF2-40B4-BE49-F238E27FC236}">
                <a16:creationId xmlns:a16="http://schemas.microsoft.com/office/drawing/2014/main" id="{367AEEE0-F4D5-F74B-77AA-AE19F730E3F1}"/>
              </a:ext>
            </a:extLst>
          </p:cNvPr>
          <p:cNvPicPr preferRelativeResize="0"/>
          <p:nvPr/>
        </p:nvPicPr>
        <p:blipFill>
          <a:blip r:embed="rId7">
            <a:alphaModFix/>
          </a:blip>
          <a:stretch>
            <a:fillRect/>
          </a:stretch>
        </p:blipFill>
        <p:spPr>
          <a:xfrm>
            <a:off x="6996489" y="4493875"/>
            <a:ext cx="1104900" cy="923925"/>
          </a:xfrm>
          <a:prstGeom prst="rect">
            <a:avLst/>
          </a:prstGeom>
          <a:noFill/>
          <a:ln>
            <a:noFill/>
          </a:ln>
        </p:spPr>
      </p:pic>
      <p:pic>
        <p:nvPicPr>
          <p:cNvPr id="24" name="Google Shape;167;p34">
            <a:extLst>
              <a:ext uri="{FF2B5EF4-FFF2-40B4-BE49-F238E27FC236}">
                <a16:creationId xmlns:a16="http://schemas.microsoft.com/office/drawing/2014/main" id="{2B49258B-C2CF-3F3E-07C2-4CA8A5496732}"/>
              </a:ext>
            </a:extLst>
          </p:cNvPr>
          <p:cNvPicPr preferRelativeResize="0"/>
          <p:nvPr/>
        </p:nvPicPr>
        <p:blipFill>
          <a:blip r:embed="rId8">
            <a:alphaModFix/>
          </a:blip>
          <a:stretch>
            <a:fillRect/>
          </a:stretch>
        </p:blipFill>
        <p:spPr>
          <a:xfrm>
            <a:off x="10080364" y="4493875"/>
            <a:ext cx="1095375" cy="923925"/>
          </a:xfrm>
          <a:prstGeom prst="rect">
            <a:avLst/>
          </a:prstGeom>
          <a:noFill/>
          <a:ln>
            <a:noFill/>
          </a:ln>
        </p:spPr>
      </p:pic>
      <p:pic>
        <p:nvPicPr>
          <p:cNvPr id="25" name="Google Shape;168;p34">
            <a:extLst>
              <a:ext uri="{FF2B5EF4-FFF2-40B4-BE49-F238E27FC236}">
                <a16:creationId xmlns:a16="http://schemas.microsoft.com/office/drawing/2014/main" id="{004A08B2-86F5-B2BA-7DC2-E8E437313117}"/>
              </a:ext>
            </a:extLst>
          </p:cNvPr>
          <p:cNvPicPr preferRelativeResize="0"/>
          <p:nvPr/>
        </p:nvPicPr>
        <p:blipFill>
          <a:blip r:embed="rId9">
            <a:alphaModFix/>
          </a:blip>
          <a:stretch>
            <a:fillRect/>
          </a:stretch>
        </p:blipFill>
        <p:spPr>
          <a:xfrm>
            <a:off x="8543440" y="4493875"/>
            <a:ext cx="1095375" cy="923925"/>
          </a:xfrm>
          <a:prstGeom prst="rect">
            <a:avLst/>
          </a:prstGeom>
          <a:noFill/>
          <a:ln>
            <a:noFill/>
          </a:ln>
        </p:spPr>
      </p:pic>
      <p:pic>
        <p:nvPicPr>
          <p:cNvPr id="26" name="Google Shape;169;p34">
            <a:extLst>
              <a:ext uri="{FF2B5EF4-FFF2-40B4-BE49-F238E27FC236}">
                <a16:creationId xmlns:a16="http://schemas.microsoft.com/office/drawing/2014/main" id="{7A1BA882-6328-07D5-BF32-B3F6B6FBD474}"/>
              </a:ext>
            </a:extLst>
          </p:cNvPr>
          <p:cNvPicPr preferRelativeResize="0"/>
          <p:nvPr/>
        </p:nvPicPr>
        <p:blipFill>
          <a:blip r:embed="rId10">
            <a:alphaModFix/>
          </a:blip>
          <a:stretch>
            <a:fillRect/>
          </a:stretch>
        </p:blipFill>
        <p:spPr>
          <a:xfrm>
            <a:off x="10108346" y="2956714"/>
            <a:ext cx="1104900" cy="923925"/>
          </a:xfrm>
          <a:prstGeom prst="rect">
            <a:avLst/>
          </a:prstGeom>
          <a:noFill/>
          <a:ln>
            <a:noFill/>
          </a:ln>
        </p:spPr>
      </p:pic>
      <p:pic>
        <p:nvPicPr>
          <p:cNvPr id="27" name="Google Shape;170;p34">
            <a:extLst>
              <a:ext uri="{FF2B5EF4-FFF2-40B4-BE49-F238E27FC236}">
                <a16:creationId xmlns:a16="http://schemas.microsoft.com/office/drawing/2014/main" id="{B9B6E863-5D9F-DF5D-2FDB-74DF1BC1A79E}"/>
              </a:ext>
            </a:extLst>
          </p:cNvPr>
          <p:cNvPicPr preferRelativeResize="0"/>
          <p:nvPr/>
        </p:nvPicPr>
        <p:blipFill>
          <a:blip r:embed="rId11">
            <a:alphaModFix/>
          </a:blip>
          <a:stretch>
            <a:fillRect/>
          </a:stretch>
        </p:blipFill>
        <p:spPr>
          <a:xfrm>
            <a:off x="10108346" y="1291641"/>
            <a:ext cx="1104900" cy="923925"/>
          </a:xfrm>
          <a:prstGeom prst="rect">
            <a:avLst/>
          </a:prstGeom>
          <a:noFill/>
          <a:ln>
            <a:noFill/>
          </a:ln>
        </p:spPr>
      </p:pic>
      <p:sp>
        <p:nvSpPr>
          <p:cNvPr id="28" name="Google Shape;171;p34">
            <a:extLst>
              <a:ext uri="{FF2B5EF4-FFF2-40B4-BE49-F238E27FC236}">
                <a16:creationId xmlns:a16="http://schemas.microsoft.com/office/drawing/2014/main" id="{31221B34-3483-DC5E-5778-2D150B4E3517}"/>
              </a:ext>
            </a:extLst>
          </p:cNvPr>
          <p:cNvSpPr txBox="1"/>
          <p:nvPr/>
        </p:nvSpPr>
        <p:spPr>
          <a:xfrm>
            <a:off x="6691903" y="2573424"/>
            <a:ext cx="1557969" cy="18574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600" dirty="0">
                <a:latin typeface="Brandon Grotesque Medium" panose="020B0603020203060202" pitchFamily="34" charset="0"/>
                <a:ea typeface="Helvetica Neue Light"/>
                <a:cs typeface="Helvetica Neue Light"/>
                <a:sym typeface="Helvetica Neue Light"/>
              </a:rPr>
              <a:t>Nova - compute</a:t>
            </a:r>
            <a:endParaRPr lang="en-US" sz="1600" dirty="0">
              <a:latin typeface="Brandon Grotesque Medium" panose="020B0603020203060202" pitchFamily="34" charset="0"/>
              <a:ea typeface="Helvetica Neue Light"/>
              <a:cs typeface="Helvetica Neue Light"/>
            </a:endParaRPr>
          </a:p>
        </p:txBody>
      </p:sp>
      <p:sp>
        <p:nvSpPr>
          <p:cNvPr id="29" name="Google Shape;172;p34">
            <a:extLst>
              <a:ext uri="{FF2B5EF4-FFF2-40B4-BE49-F238E27FC236}">
                <a16:creationId xmlns:a16="http://schemas.microsoft.com/office/drawing/2014/main" id="{7934A9DA-4FC0-648C-66D3-1D5AC1CF4780}"/>
              </a:ext>
            </a:extLst>
          </p:cNvPr>
          <p:cNvSpPr txBox="1"/>
          <p:nvPr/>
        </p:nvSpPr>
        <p:spPr>
          <a:xfrm>
            <a:off x="6728201" y="3967081"/>
            <a:ext cx="1643763" cy="18612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600">
                <a:latin typeface="Brandon Grotesque Medium" panose="020B0603020203060202" pitchFamily="34" charset="0"/>
                <a:ea typeface="Helvetica Neue Light"/>
                <a:cs typeface="Helvetica Neue Light"/>
                <a:sym typeface="Helvetica Neue Light"/>
              </a:rPr>
              <a:t>Ironic - </a:t>
            </a:r>
            <a:r>
              <a:rPr lang="en" sz="1600" err="1">
                <a:latin typeface="Brandon Grotesque Medium" panose="020B0603020203060202" pitchFamily="34" charset="0"/>
                <a:ea typeface="Helvetica Neue Light"/>
                <a:cs typeface="Helvetica Neue Light"/>
                <a:sym typeface="Helvetica Neue Light"/>
              </a:rPr>
              <a:t>baremetal</a:t>
            </a:r>
            <a:endParaRPr lang="en-US" sz="1600">
              <a:latin typeface="Brandon Grotesque Medium" panose="020B0603020203060202" pitchFamily="34" charset="0"/>
              <a:ea typeface="Helvetica Neue Light"/>
              <a:cs typeface="Helvetica Neue Light"/>
            </a:endParaRPr>
          </a:p>
        </p:txBody>
      </p:sp>
      <p:sp>
        <p:nvSpPr>
          <p:cNvPr id="30" name="Google Shape;173;p34">
            <a:extLst>
              <a:ext uri="{FF2B5EF4-FFF2-40B4-BE49-F238E27FC236}">
                <a16:creationId xmlns:a16="http://schemas.microsoft.com/office/drawing/2014/main" id="{53BA834D-2C50-961C-9002-AF6A41E1AC92}"/>
              </a:ext>
            </a:extLst>
          </p:cNvPr>
          <p:cNvSpPr txBox="1"/>
          <p:nvPr/>
        </p:nvSpPr>
        <p:spPr>
          <a:xfrm>
            <a:off x="6855687" y="5486222"/>
            <a:ext cx="1356300" cy="1761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600" dirty="0">
                <a:latin typeface="Brandon Grotesque Medium" panose="020B0603020203060202" pitchFamily="34" charset="0"/>
                <a:ea typeface="Helvetica Neue Light"/>
                <a:cs typeface="Helvetica Neue Light"/>
                <a:sym typeface="Helvetica Neue Light"/>
              </a:rPr>
              <a:t>Neutron - network</a:t>
            </a:r>
            <a:endParaRPr lang="en-US" sz="1600" dirty="0">
              <a:latin typeface="Brandon Grotesque Medium" panose="020B0603020203060202" pitchFamily="34" charset="0"/>
              <a:ea typeface="Helvetica Neue Light"/>
              <a:cs typeface="Helvetica Neue Light"/>
            </a:endParaRPr>
          </a:p>
        </p:txBody>
      </p:sp>
      <p:sp>
        <p:nvSpPr>
          <p:cNvPr id="31" name="Google Shape;174;p34">
            <a:extLst>
              <a:ext uri="{FF2B5EF4-FFF2-40B4-BE49-F238E27FC236}">
                <a16:creationId xmlns:a16="http://schemas.microsoft.com/office/drawing/2014/main" id="{687B25CB-A953-4BC2-56DA-B72888ED7C18}"/>
              </a:ext>
            </a:extLst>
          </p:cNvPr>
          <p:cNvSpPr txBox="1"/>
          <p:nvPr/>
        </p:nvSpPr>
        <p:spPr>
          <a:xfrm>
            <a:off x="8532783" y="5485461"/>
            <a:ext cx="1162500" cy="1761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600">
                <a:latin typeface="Brandon Grotesque Medium" panose="020B0603020203060202" pitchFamily="34" charset="0"/>
                <a:ea typeface="Helvetica Neue Light"/>
                <a:cs typeface="Helvetica Neue Light"/>
                <a:sym typeface="Helvetica Neue Light"/>
              </a:rPr>
              <a:t>Designate - DNS</a:t>
            </a:r>
            <a:endParaRPr lang="en-US" sz="1600">
              <a:latin typeface="Brandon Grotesque Medium" panose="020B0603020203060202" pitchFamily="34" charset="0"/>
              <a:ea typeface="Helvetica Neue Light"/>
              <a:cs typeface="Helvetica Neue Light"/>
            </a:endParaRPr>
          </a:p>
        </p:txBody>
      </p:sp>
      <p:sp>
        <p:nvSpPr>
          <p:cNvPr id="32" name="Google Shape;175;p34">
            <a:extLst>
              <a:ext uri="{FF2B5EF4-FFF2-40B4-BE49-F238E27FC236}">
                <a16:creationId xmlns:a16="http://schemas.microsoft.com/office/drawing/2014/main" id="{13C87CFD-486F-5341-DF59-00A10D4F7EB3}"/>
              </a:ext>
            </a:extLst>
          </p:cNvPr>
          <p:cNvSpPr txBox="1"/>
          <p:nvPr/>
        </p:nvSpPr>
        <p:spPr>
          <a:xfrm>
            <a:off x="8353834" y="2591953"/>
            <a:ext cx="1548322" cy="18574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600">
                <a:latin typeface="Brandon Grotesque Medium" panose="020B0603020203060202" pitchFamily="34" charset="0"/>
                <a:ea typeface="Helvetica Neue Light"/>
                <a:cs typeface="Helvetica Neue Light"/>
                <a:sym typeface="Helvetica Neue Light"/>
              </a:rPr>
              <a:t>Cinder - volumes</a:t>
            </a:r>
            <a:endParaRPr lang="en-US" sz="1600">
              <a:latin typeface="Brandon Grotesque Medium" panose="020B0603020203060202" pitchFamily="34" charset="0"/>
              <a:ea typeface="Helvetica Neue Light"/>
              <a:cs typeface="Helvetica Neue Light"/>
            </a:endParaRPr>
          </a:p>
        </p:txBody>
      </p:sp>
      <p:sp>
        <p:nvSpPr>
          <p:cNvPr id="33" name="Google Shape;176;p34">
            <a:extLst>
              <a:ext uri="{FF2B5EF4-FFF2-40B4-BE49-F238E27FC236}">
                <a16:creationId xmlns:a16="http://schemas.microsoft.com/office/drawing/2014/main" id="{5E6990FF-2963-9A0D-ED47-EFA2BD3D1CD1}"/>
              </a:ext>
            </a:extLst>
          </p:cNvPr>
          <p:cNvSpPr txBox="1"/>
          <p:nvPr/>
        </p:nvSpPr>
        <p:spPr>
          <a:xfrm>
            <a:off x="8516666" y="3971269"/>
            <a:ext cx="1373051" cy="276363"/>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600">
                <a:latin typeface="Brandon Grotesque Medium" panose="020B0603020203060202" pitchFamily="34" charset="0"/>
                <a:ea typeface="Helvetica Neue Light"/>
                <a:cs typeface="Helvetica Neue Light"/>
                <a:sym typeface="Helvetica Neue Light"/>
              </a:rPr>
              <a:t>Manila - </a:t>
            </a:r>
            <a:r>
              <a:rPr lang="en" sz="1600" err="1">
                <a:latin typeface="Brandon Grotesque Medium" panose="020B0603020203060202" pitchFamily="34" charset="0"/>
                <a:ea typeface="Helvetica Neue Light"/>
                <a:cs typeface="Helvetica Neue Light"/>
                <a:sym typeface="Helvetica Neue Light"/>
              </a:rPr>
              <a:t>fileshare</a:t>
            </a:r>
            <a:endParaRPr lang="en-US" sz="1600">
              <a:latin typeface="Brandon Grotesque Medium" panose="020B0603020203060202" pitchFamily="34" charset="0"/>
              <a:ea typeface="Helvetica Neue Light"/>
              <a:cs typeface="Helvetica Neue Light"/>
            </a:endParaRPr>
          </a:p>
        </p:txBody>
      </p:sp>
      <p:sp>
        <p:nvSpPr>
          <p:cNvPr id="34" name="Google Shape;177;p34">
            <a:extLst>
              <a:ext uri="{FF2B5EF4-FFF2-40B4-BE49-F238E27FC236}">
                <a16:creationId xmlns:a16="http://schemas.microsoft.com/office/drawing/2014/main" id="{CA6CE0E0-3F35-2DE0-1B19-02FF29705543}"/>
              </a:ext>
            </a:extLst>
          </p:cNvPr>
          <p:cNvSpPr txBox="1"/>
          <p:nvPr/>
        </p:nvSpPr>
        <p:spPr>
          <a:xfrm>
            <a:off x="10079546" y="2630359"/>
            <a:ext cx="1490449" cy="1761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600">
                <a:latin typeface="Brandon Grotesque Medium" panose="020B0603020203060202" pitchFamily="34" charset="0"/>
                <a:ea typeface="Helvetica Neue Light"/>
                <a:cs typeface="Helvetica Neue Light"/>
                <a:sym typeface="Helvetica Neue Light"/>
              </a:rPr>
              <a:t>Glance - images</a:t>
            </a:r>
            <a:endParaRPr sz="1600">
              <a:latin typeface="Brandon Grotesque Medium" panose="020B0603020203060202" pitchFamily="34" charset="0"/>
              <a:ea typeface="Helvetica Neue Light"/>
              <a:cs typeface="Helvetica Neue Light"/>
              <a:sym typeface="Helvetica Neue Light"/>
            </a:endParaRPr>
          </a:p>
        </p:txBody>
      </p:sp>
      <p:sp>
        <p:nvSpPr>
          <p:cNvPr id="35" name="Google Shape;178;p34">
            <a:extLst>
              <a:ext uri="{FF2B5EF4-FFF2-40B4-BE49-F238E27FC236}">
                <a16:creationId xmlns:a16="http://schemas.microsoft.com/office/drawing/2014/main" id="{DC852334-9D75-B898-B2E0-BB0720FC0835}"/>
              </a:ext>
            </a:extLst>
          </p:cNvPr>
          <p:cNvSpPr txBox="1"/>
          <p:nvPr/>
        </p:nvSpPr>
        <p:spPr>
          <a:xfrm>
            <a:off x="10075815" y="4010613"/>
            <a:ext cx="1305000" cy="1761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600">
                <a:latin typeface="Brandon Grotesque Medium" panose="020B0603020203060202" pitchFamily="34" charset="0"/>
                <a:ea typeface="Helvetica Neue Light"/>
                <a:cs typeface="Helvetica Neue Light"/>
                <a:sym typeface="Helvetica Neue Light"/>
              </a:rPr>
              <a:t>Keystone - identity</a:t>
            </a:r>
            <a:endParaRPr lang="en-US" sz="1600">
              <a:latin typeface="Brandon Grotesque Medium" panose="020B0603020203060202" pitchFamily="34" charset="0"/>
              <a:ea typeface="Helvetica Neue Light"/>
              <a:cs typeface="Helvetica Neue Light"/>
            </a:endParaRPr>
          </a:p>
        </p:txBody>
      </p:sp>
      <p:sp>
        <p:nvSpPr>
          <p:cNvPr id="36" name="Google Shape;179;p34">
            <a:extLst>
              <a:ext uri="{FF2B5EF4-FFF2-40B4-BE49-F238E27FC236}">
                <a16:creationId xmlns:a16="http://schemas.microsoft.com/office/drawing/2014/main" id="{DC08E07F-9114-11EC-E96B-141679F96F89}"/>
              </a:ext>
            </a:extLst>
          </p:cNvPr>
          <p:cNvSpPr txBox="1"/>
          <p:nvPr/>
        </p:nvSpPr>
        <p:spPr>
          <a:xfrm>
            <a:off x="9832357" y="5484318"/>
            <a:ext cx="1671600" cy="1761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600">
                <a:latin typeface="Brandon Grotesque Medium" panose="020B0603020203060202" pitchFamily="34" charset="0"/>
                <a:ea typeface="Helvetica Neue Light"/>
                <a:cs typeface="Helvetica Neue Light"/>
                <a:sym typeface="Helvetica Neue Light"/>
              </a:rPr>
              <a:t>Octavia - </a:t>
            </a:r>
            <a:r>
              <a:rPr lang="en" sz="1600" err="1">
                <a:latin typeface="Brandon Grotesque Medium" panose="020B0603020203060202" pitchFamily="34" charset="0"/>
                <a:ea typeface="Helvetica Neue Light"/>
                <a:cs typeface="Helvetica Neue Light"/>
                <a:sym typeface="Helvetica Neue Light"/>
              </a:rPr>
              <a:t>loadbalancers</a:t>
            </a:r>
            <a:endParaRPr lang="en-US" sz="1600" err="1">
              <a:latin typeface="Brandon Grotesque Medium" panose="020B0603020203060202" pitchFamily="34" charset="0"/>
              <a:ea typeface="Helvetica Neue Light"/>
              <a:cs typeface="Helvetica Neue Light"/>
            </a:endParaRPr>
          </a:p>
        </p:txBody>
      </p:sp>
    </p:spTree>
    <p:extLst>
      <p:ext uri="{BB962C8B-B14F-4D97-AF65-F5344CB8AC3E}">
        <p14:creationId xmlns:p14="http://schemas.microsoft.com/office/powerpoint/2010/main" val="1453235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58A90-6795-1189-1F68-E9936AA02F1F}"/>
              </a:ext>
            </a:extLst>
          </p:cNvPr>
          <p:cNvSpPr>
            <a:spLocks noGrp="1"/>
          </p:cNvSpPr>
          <p:nvPr>
            <p:ph type="title"/>
          </p:nvPr>
        </p:nvSpPr>
        <p:spPr/>
        <p:txBody>
          <a:bodyPr/>
          <a:lstStyle/>
          <a:p>
            <a:r>
              <a:rPr lang="en-US" dirty="0"/>
              <a:t>Welcome to the workshop –</a:t>
            </a:r>
            <a:br>
              <a:rPr lang="en-US" dirty="0"/>
            </a:br>
            <a:r>
              <a:rPr lang="en-US" dirty="0"/>
              <a:t>Kolla-Ansible</a:t>
            </a:r>
            <a:endParaRPr lang="it-IT" dirty="0"/>
          </a:p>
        </p:txBody>
      </p:sp>
      <p:sp>
        <p:nvSpPr>
          <p:cNvPr id="3" name="PlaceHolder 2">
            <a:extLst>
              <a:ext uri="{FF2B5EF4-FFF2-40B4-BE49-F238E27FC236}">
                <a16:creationId xmlns:a16="http://schemas.microsoft.com/office/drawing/2014/main" id="{1DCF2E74-E925-B375-AFFF-2A8FF8C50B83}"/>
              </a:ext>
            </a:extLst>
          </p:cNvPr>
          <p:cNvSpPr txBox="1">
            <a:spLocks/>
          </p:cNvSpPr>
          <p:nvPr/>
        </p:nvSpPr>
        <p:spPr>
          <a:xfrm>
            <a:off x="1302500" y="1725240"/>
            <a:ext cx="7441450"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marL="342900" indent="-342900">
              <a:lnSpc>
                <a:spcPct val="100000"/>
              </a:lnSpc>
              <a:spcBef>
                <a:spcPts val="641"/>
              </a:spcBef>
              <a:buFont typeface="Arial" panose="020B0604020202020204" pitchFamily="34" charset="0"/>
              <a:buChar char="•"/>
            </a:pPr>
            <a:r>
              <a:rPr lang="en-US" sz="2400" b="1" spc="-1" dirty="0">
                <a:solidFill>
                  <a:srgbClr val="000000"/>
                </a:solidFill>
                <a:latin typeface="Brandon Grotesque Medium" panose="020B0603020203060202" pitchFamily="34" charset="0"/>
                <a:hlinkClick r:id="rId3"/>
              </a:rPr>
              <a:t>Kolla-Ansible</a:t>
            </a:r>
            <a:r>
              <a:rPr lang="en-US" sz="2400" b="1" spc="-1" dirty="0">
                <a:solidFill>
                  <a:srgbClr val="000000"/>
                </a:solidFill>
                <a:latin typeface="Brandon Grotesque Medium" panose="020B0603020203060202" pitchFamily="34" charset="0"/>
              </a:rPr>
              <a:t> is an OpenStack project that provides production-ready tools for deploying and managing OpenStack services in containers using Ansible.</a:t>
            </a:r>
          </a:p>
          <a:p>
            <a:pPr marL="342900" indent="-342900">
              <a:lnSpc>
                <a:spcPct val="100000"/>
              </a:lnSpc>
              <a:spcBef>
                <a:spcPts val="641"/>
              </a:spcBef>
              <a:buFont typeface="Arial" panose="020B0604020202020204" pitchFamily="34" charset="0"/>
              <a:buChar char="•"/>
            </a:pPr>
            <a:r>
              <a:rPr lang="en-US" sz="2400" b="1" spc="-1" dirty="0">
                <a:solidFill>
                  <a:srgbClr val="000000"/>
                </a:solidFill>
                <a:latin typeface="Brandon Grotesque Medium" panose="020B0603020203060202" pitchFamily="34" charset="0"/>
              </a:rPr>
              <a:t>It has the following advantages:</a:t>
            </a:r>
          </a:p>
          <a:p>
            <a:pPr marL="800100" lvl="1" indent="-342900">
              <a:spcBef>
                <a:spcPts val="641"/>
              </a:spcBef>
              <a:buFont typeface="Arial" panose="020B0604020202020204" pitchFamily="34" charset="0"/>
              <a:buChar char="•"/>
            </a:pPr>
            <a:r>
              <a:rPr lang="en-US" b="1" spc="-1" dirty="0">
                <a:solidFill>
                  <a:srgbClr val="000000"/>
                </a:solidFill>
                <a:latin typeface="Brandon Grotesque Medium" panose="020B0603020203060202" pitchFamily="34" charset="0"/>
              </a:rPr>
              <a:t>Containerized Services: All OpenStack services run in Docker containers.</a:t>
            </a:r>
          </a:p>
          <a:p>
            <a:pPr marL="800100" lvl="1" indent="-342900">
              <a:spcBef>
                <a:spcPts val="641"/>
              </a:spcBef>
              <a:buFont typeface="Arial" panose="020B0604020202020204" pitchFamily="34" charset="0"/>
              <a:buChar char="•"/>
            </a:pPr>
            <a:r>
              <a:rPr lang="en-US" b="1" spc="-1" dirty="0">
                <a:solidFill>
                  <a:srgbClr val="000000"/>
                </a:solidFill>
                <a:latin typeface="Brandon Grotesque Medium" panose="020B0603020203060202" pitchFamily="34" charset="0"/>
              </a:rPr>
              <a:t>Ansible-Based Deployment: It leverages Ansible for automation.</a:t>
            </a:r>
          </a:p>
          <a:p>
            <a:pPr marL="800100" lvl="1" indent="-342900">
              <a:spcBef>
                <a:spcPts val="641"/>
              </a:spcBef>
              <a:buFont typeface="Arial" panose="020B0604020202020204" pitchFamily="34" charset="0"/>
              <a:buChar char="•"/>
            </a:pPr>
            <a:r>
              <a:rPr lang="en-US" b="1" spc="-1" dirty="0">
                <a:solidFill>
                  <a:srgbClr val="000000"/>
                </a:solidFill>
                <a:latin typeface="Brandon Grotesque Medium" panose="020B0603020203060202" pitchFamily="34" charset="0"/>
              </a:rPr>
              <a:t>Scalable Architecture: Easy to provision multiple hosts</a:t>
            </a:r>
          </a:p>
          <a:p>
            <a:pPr marL="800100" lvl="1" indent="-342900">
              <a:spcBef>
                <a:spcPts val="641"/>
              </a:spcBef>
              <a:buFont typeface="Arial" panose="020B0604020202020204" pitchFamily="34" charset="0"/>
              <a:buChar char="•"/>
            </a:pPr>
            <a:r>
              <a:rPr lang="en-US" b="1" spc="-1" dirty="0">
                <a:solidFill>
                  <a:srgbClr val="000000"/>
                </a:solidFill>
                <a:latin typeface="Brandon Grotesque Medium" panose="020B0603020203060202" pitchFamily="34" charset="0"/>
              </a:rPr>
              <a:t>Safe updates: Supports non-disruptive, rolling upgrades</a:t>
            </a:r>
          </a:p>
          <a:p>
            <a:pPr marL="800100" lvl="1" indent="-342900">
              <a:spcBef>
                <a:spcPts val="641"/>
              </a:spcBef>
              <a:buFont typeface="Arial" panose="020B0604020202020204" pitchFamily="34" charset="0"/>
              <a:buChar char="•"/>
            </a:pPr>
            <a:r>
              <a:rPr lang="en-US" b="1" spc="-1" dirty="0">
                <a:solidFill>
                  <a:srgbClr val="000000"/>
                </a:solidFill>
                <a:latin typeface="Brandon Grotesque Medium" panose="020B0603020203060202" pitchFamily="34" charset="0"/>
              </a:rPr>
              <a:t>Community Driven: Maintained by a strong open-source community</a:t>
            </a:r>
            <a:endParaRPr lang="en-US" spc="-1" dirty="0">
              <a:solidFill>
                <a:srgbClr val="000000"/>
              </a:solidFill>
              <a:latin typeface="Brandon Grotesque Medium" panose="020B0603020203060202" pitchFamily="34" charset="0"/>
            </a:endParaRPr>
          </a:p>
        </p:txBody>
      </p:sp>
      <p:pic>
        <p:nvPicPr>
          <p:cNvPr id="4" name="Picture 3" descr="A koala bear holding a branch&#10;&#10;AI-generated content may be incorrect.">
            <a:extLst>
              <a:ext uri="{FF2B5EF4-FFF2-40B4-BE49-F238E27FC236}">
                <a16:creationId xmlns:a16="http://schemas.microsoft.com/office/drawing/2014/main" id="{98367E4C-4EAF-E8EA-A14B-C1E15BDCC5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82183" y="2272867"/>
            <a:ext cx="3387434" cy="2813483"/>
          </a:xfrm>
          <a:prstGeom prst="rect">
            <a:avLst/>
          </a:prstGeom>
        </p:spPr>
      </p:pic>
    </p:spTree>
    <p:extLst>
      <p:ext uri="{BB962C8B-B14F-4D97-AF65-F5344CB8AC3E}">
        <p14:creationId xmlns:p14="http://schemas.microsoft.com/office/powerpoint/2010/main" val="4025372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A7956-DC8B-0215-877F-F9F53CD2C503}"/>
              </a:ext>
            </a:extLst>
          </p:cNvPr>
          <p:cNvSpPr>
            <a:spLocks noGrp="1"/>
          </p:cNvSpPr>
          <p:nvPr>
            <p:ph type="title"/>
          </p:nvPr>
        </p:nvSpPr>
        <p:spPr/>
        <p:txBody>
          <a:bodyPr/>
          <a:lstStyle/>
          <a:p>
            <a:r>
              <a:rPr lang="en-US" dirty="0"/>
              <a:t>Welcome to the workshop – </a:t>
            </a:r>
            <a:br>
              <a:rPr lang="en-US" dirty="0"/>
            </a:br>
            <a:r>
              <a:rPr lang="en-US" dirty="0"/>
              <a:t>Ansible</a:t>
            </a:r>
            <a:endParaRPr lang="it-IT" dirty="0"/>
          </a:p>
        </p:txBody>
      </p:sp>
      <p:sp>
        <p:nvSpPr>
          <p:cNvPr id="5" name="PlaceHolder 2">
            <a:extLst>
              <a:ext uri="{FF2B5EF4-FFF2-40B4-BE49-F238E27FC236}">
                <a16:creationId xmlns:a16="http://schemas.microsoft.com/office/drawing/2014/main" id="{4B4ED46F-F490-8397-34E6-FCC4AE5BFDCF}"/>
              </a:ext>
            </a:extLst>
          </p:cNvPr>
          <p:cNvSpPr txBox="1">
            <a:spLocks/>
          </p:cNvSpPr>
          <p:nvPr/>
        </p:nvSpPr>
        <p:spPr>
          <a:xfrm>
            <a:off x="844550" y="1580717"/>
            <a:ext cx="5251450"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marL="285750" indent="-285750">
              <a:buFont typeface="Arial" panose="020B0604020202020204" pitchFamily="34" charset="0"/>
              <a:buChar char="•"/>
            </a:pPr>
            <a:endParaRPr lang="en-US" sz="2400" b="1" dirty="0">
              <a:solidFill>
                <a:schemeClr val="tx1"/>
              </a:solidFill>
              <a:latin typeface="Brandon Grotesque Medium" panose="020B0603020203060202"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2400" b="1" dirty="0">
                <a:solidFill>
                  <a:schemeClr val="tx1"/>
                </a:solidFill>
                <a:latin typeface="Brandon Grotesque Medium" panose="020B0603020203060202" pitchFamily="34" charset="0"/>
                <a:ea typeface="Calibri" panose="020F0502020204030204" pitchFamily="34" charset="0"/>
                <a:cs typeface="Calibri" panose="020F0502020204030204" pitchFamily="34" charset="0"/>
              </a:rPr>
              <a:t>Ansible</a:t>
            </a:r>
            <a:r>
              <a:rPr lang="en-US" sz="2400" dirty="0">
                <a:solidFill>
                  <a:schemeClr val="tx1"/>
                </a:solidFill>
                <a:latin typeface="Brandon Grotesque Medium" panose="020B0603020203060202" pitchFamily="34" charset="0"/>
                <a:ea typeface="Calibri" panose="020F0502020204030204" pitchFamily="34" charset="0"/>
                <a:cs typeface="Calibri" panose="020F0502020204030204" pitchFamily="34" charset="0"/>
              </a:rPr>
              <a:t> is a suite of software</a:t>
            </a:r>
          </a:p>
          <a:p>
            <a:pPr marL="285750" indent="-285750">
              <a:buFont typeface="Arial" panose="020B0604020202020204" pitchFamily="34" charset="0"/>
              <a:buChar char="•"/>
            </a:pPr>
            <a:endParaRPr lang="en-US" sz="2400" dirty="0">
              <a:solidFill>
                <a:schemeClr val="tx1"/>
              </a:solidFill>
              <a:latin typeface="Brandon Grotesque Medium" panose="020B0603020203060202"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2400" dirty="0">
                <a:solidFill>
                  <a:schemeClr val="tx1"/>
                </a:solidFill>
                <a:latin typeface="Brandon Grotesque Medium" panose="020B0603020203060202" pitchFamily="34" charset="0"/>
                <a:ea typeface="Calibri" panose="020F0502020204030204" pitchFamily="34" charset="0"/>
                <a:cs typeface="Calibri" panose="020F0502020204030204" pitchFamily="34" charset="0"/>
              </a:rPr>
              <a:t>It enables infrastructure as code</a:t>
            </a:r>
          </a:p>
          <a:p>
            <a:pPr marL="285750" indent="-285750">
              <a:buFont typeface="Arial" panose="020B0604020202020204" pitchFamily="34" charset="0"/>
              <a:buChar char="•"/>
            </a:pPr>
            <a:endParaRPr lang="en-US" sz="2400" dirty="0">
              <a:solidFill>
                <a:schemeClr val="tx1"/>
              </a:solidFill>
              <a:latin typeface="Brandon Grotesque Medium" panose="020B0603020203060202"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2400" dirty="0">
                <a:solidFill>
                  <a:schemeClr val="tx1"/>
                </a:solidFill>
                <a:latin typeface="Brandon Grotesque Medium" panose="020B0603020203060202" pitchFamily="34" charset="0"/>
                <a:ea typeface="Calibri" panose="020F0502020204030204" pitchFamily="34" charset="0"/>
                <a:cs typeface="Calibri" panose="020F0502020204030204" pitchFamily="34" charset="0"/>
              </a:rPr>
              <a:t>It is open-source</a:t>
            </a:r>
          </a:p>
          <a:p>
            <a:pPr marL="285750" indent="-285750">
              <a:buFont typeface="Arial" panose="020B0604020202020204" pitchFamily="34" charset="0"/>
              <a:buChar char="•"/>
            </a:pPr>
            <a:endParaRPr lang="en-US" sz="2400" dirty="0">
              <a:solidFill>
                <a:schemeClr val="tx1"/>
              </a:solidFill>
              <a:latin typeface="Brandon Grotesque Medium" panose="020B0603020203060202"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2400" dirty="0">
                <a:solidFill>
                  <a:schemeClr val="tx1"/>
                </a:solidFill>
                <a:latin typeface="Brandon Grotesque Medium" panose="020B0603020203060202" pitchFamily="34" charset="0"/>
                <a:ea typeface="Calibri" panose="020F0502020204030204" pitchFamily="34" charset="0"/>
                <a:cs typeface="Calibri" panose="020F0502020204030204" pitchFamily="34" charset="0"/>
              </a:rPr>
              <a:t>Includes software provisioning, configuration management, and application deployment functionality</a:t>
            </a:r>
          </a:p>
          <a:p>
            <a:pPr marL="285750" indent="-285750">
              <a:buFont typeface="Arial" panose="020B0604020202020204" pitchFamily="34" charset="0"/>
              <a:buChar char="•"/>
            </a:pPr>
            <a:endParaRPr lang="en-US" sz="2400" dirty="0">
              <a:solidFill>
                <a:schemeClr val="tx1"/>
              </a:solidFill>
              <a:latin typeface="Brandon Grotesque Medium" panose="020B0603020203060202"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2400" dirty="0">
                <a:solidFill>
                  <a:schemeClr val="tx1"/>
                </a:solidFill>
                <a:latin typeface="Brandon Grotesque Medium" panose="020B0603020203060202" pitchFamily="34" charset="0"/>
                <a:ea typeface="Calibri" panose="020F0502020204030204" pitchFamily="34" charset="0"/>
                <a:cs typeface="Calibri" panose="020F0502020204030204" pitchFamily="34" charset="0"/>
              </a:rPr>
              <a:t>Based on </a:t>
            </a:r>
            <a:r>
              <a:rPr lang="en-US" sz="2400" dirty="0" err="1">
                <a:solidFill>
                  <a:schemeClr val="tx1"/>
                </a:solidFill>
                <a:latin typeface="Brandon Grotesque Medium" panose="020B0603020203060202" pitchFamily="34" charset="0"/>
                <a:ea typeface="Calibri" panose="020F0502020204030204" pitchFamily="34" charset="0"/>
                <a:cs typeface="Calibri" panose="020F0502020204030204" pitchFamily="34" charset="0"/>
              </a:rPr>
              <a:t>Yaml</a:t>
            </a:r>
            <a:r>
              <a:rPr lang="en-US" sz="2400" dirty="0">
                <a:solidFill>
                  <a:schemeClr val="tx1"/>
                </a:solidFill>
                <a:latin typeface="Brandon Grotesque Medium" panose="020B0603020203060202" pitchFamily="34" charset="0"/>
                <a:ea typeface="Calibri" panose="020F0502020204030204" pitchFamily="34" charset="0"/>
                <a:cs typeface="Calibri" panose="020F0502020204030204" pitchFamily="34" charset="0"/>
              </a:rPr>
              <a:t> and main engine python</a:t>
            </a:r>
          </a:p>
          <a:p>
            <a:pPr>
              <a:lnSpc>
                <a:spcPct val="100000"/>
              </a:lnSpc>
              <a:spcBef>
                <a:spcPts val="641"/>
              </a:spcBef>
            </a:pPr>
            <a:endParaRPr lang="en-US" sz="2400" spc="-1" dirty="0">
              <a:solidFill>
                <a:schemeClr val="tx1"/>
              </a:solidFill>
              <a:latin typeface="Brandon Grotesque Medium" panose="020B0603020203060202" pitchFamily="34" charset="0"/>
              <a:ea typeface="Calibri" panose="020F0502020204030204" pitchFamily="34" charset="0"/>
              <a:cs typeface="Calibri" panose="020F0502020204030204" pitchFamily="34" charset="0"/>
            </a:endParaRPr>
          </a:p>
        </p:txBody>
      </p:sp>
      <p:pic>
        <p:nvPicPr>
          <p:cNvPr id="6" name="Picture 5" descr="A white letter in a black circle&#10;&#10;AI-generated content may be incorrect.">
            <a:extLst>
              <a:ext uri="{FF2B5EF4-FFF2-40B4-BE49-F238E27FC236}">
                <a16:creationId xmlns:a16="http://schemas.microsoft.com/office/drawing/2014/main" id="{CEACF211-2EE1-3E37-54EE-1105B9CE0FB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66710" y="1625600"/>
            <a:ext cx="2930525" cy="3606800"/>
          </a:xfrm>
          <a:prstGeom prst="rect">
            <a:avLst/>
          </a:prstGeom>
        </p:spPr>
      </p:pic>
    </p:spTree>
    <p:extLst>
      <p:ext uri="{BB962C8B-B14F-4D97-AF65-F5344CB8AC3E}">
        <p14:creationId xmlns:p14="http://schemas.microsoft.com/office/powerpoint/2010/main" val="4579846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E974E-4F69-1EDB-5F81-CAB34B382CED}"/>
              </a:ext>
            </a:extLst>
          </p:cNvPr>
          <p:cNvSpPr>
            <a:spLocks noGrp="1"/>
          </p:cNvSpPr>
          <p:nvPr>
            <p:ph type="title"/>
          </p:nvPr>
        </p:nvSpPr>
        <p:spPr/>
        <p:txBody>
          <a:bodyPr/>
          <a:lstStyle/>
          <a:p>
            <a:r>
              <a:rPr lang="en-US" dirty="0"/>
              <a:t>Welcome to the workshop –</a:t>
            </a:r>
            <a:br>
              <a:rPr lang="en-US" dirty="0"/>
            </a:br>
            <a:r>
              <a:rPr lang="en-US" dirty="0"/>
              <a:t>Ansible</a:t>
            </a:r>
            <a:endParaRPr lang="it-IT" dirty="0"/>
          </a:p>
        </p:txBody>
      </p:sp>
      <p:sp>
        <p:nvSpPr>
          <p:cNvPr id="3" name="Subtitle 2">
            <a:extLst>
              <a:ext uri="{FF2B5EF4-FFF2-40B4-BE49-F238E27FC236}">
                <a16:creationId xmlns:a16="http://schemas.microsoft.com/office/drawing/2014/main" id="{EC94B1E7-620D-97E6-9246-0A5EAC3AB74F}"/>
              </a:ext>
            </a:extLst>
          </p:cNvPr>
          <p:cNvSpPr txBox="1">
            <a:spLocks/>
          </p:cNvSpPr>
          <p:nvPr/>
        </p:nvSpPr>
        <p:spPr>
          <a:xfrm>
            <a:off x="272870" y="1542184"/>
            <a:ext cx="5099230" cy="4525560"/>
          </a:xfrm>
          <a:prstGeom prst="rect">
            <a:avLst/>
          </a:prstGeom>
        </p:spPr>
        <p:txBody>
          <a:bodyPr vert="horz" lIns="91440" tIns="45720" rIns="91440" bIns="45720" rtlCol="0" anchor="t">
            <a:normAutofit fontScale="55000" lnSpcReduction="20000"/>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a:t>
            </a: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name: Setup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OpenStack</a:t>
            </a: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Environment</a:t>
            </a: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hosts</a:t>
            </a: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openstack_nodes</a:t>
            </a:r>
            <a:endPar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endParaRP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become</a:t>
            </a: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true</a:t>
            </a:r>
            <a:endPar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endParaRP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vars</a:t>
            </a: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a:t>
            </a: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e4user_password: "{{ ‘password' |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password_hash</a:t>
            </a: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('sha512') }}"</a:t>
            </a:r>
          </a:p>
          <a:p>
            <a:pPr>
              <a:lnSpc>
                <a:spcPct val="100000"/>
              </a:lnSpc>
              <a:spcBef>
                <a:spcPts val="200"/>
              </a:spcBef>
            </a:pPr>
            <a:endPar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endParaRP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tasks:</a:t>
            </a:r>
          </a:p>
          <a:p>
            <a:pPr>
              <a:lnSpc>
                <a:spcPct val="100000"/>
              </a:lnSpc>
              <a:spcBef>
                <a:spcPts val="200"/>
              </a:spcBef>
            </a:pPr>
            <a:endPar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endParaRP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 name: Update and upgrade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all</a:t>
            </a: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packages</a:t>
            </a: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ansible.builtin.apt</a:t>
            </a: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a:t>
            </a: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update_cache</a:t>
            </a: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true</a:t>
            </a:r>
            <a:endPar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endParaRP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upgrade: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dist</a:t>
            </a:r>
            <a:endPar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endParaRPr>
          </a:p>
          <a:p>
            <a:pPr>
              <a:lnSpc>
                <a:spcPct val="100000"/>
              </a:lnSpc>
              <a:spcBef>
                <a:spcPts val="200"/>
              </a:spcBef>
            </a:pPr>
            <a:endPar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endParaRP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 name: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Ensure</a:t>
            </a: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e4user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exists</a:t>
            </a: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with sudo and password</a:t>
            </a: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ansible.builtin.user</a:t>
            </a: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a:t>
            </a: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name: e4user</a:t>
            </a: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shell: /bin/</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bash</a:t>
            </a:r>
            <a:endPar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endParaRP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groups: sudo</a:t>
            </a: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append</a:t>
            </a: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true</a:t>
            </a:r>
            <a:endPar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endParaRP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password: "{{ e4user_password }}"</a:t>
            </a: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state: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present</a:t>
            </a:r>
            <a:endPar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endParaRPr>
          </a:p>
          <a:p>
            <a:pPr>
              <a:lnSpc>
                <a:spcPct val="100000"/>
              </a:lnSpc>
              <a:spcBef>
                <a:spcPts val="200"/>
              </a:spcBef>
            </a:pPr>
            <a:endPar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endParaRP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 name: Create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OpenStack</a:t>
            </a: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installation</a:t>
            </a: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directory</a:t>
            </a: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ansible.builtin.file</a:t>
            </a: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a:t>
            </a: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path</a:t>
            </a: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openstack</a:t>
            </a: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/e4user</a:t>
            </a: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state: directory</a:t>
            </a: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owner</a:t>
            </a: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e4user</a:t>
            </a: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group: e4user</a:t>
            </a: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mode: '0755'</a:t>
            </a: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recurse</a:t>
            </a: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 </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true</a:t>
            </a:r>
            <a:endPar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endParaRPr>
          </a:p>
          <a:p>
            <a:pPr>
              <a:lnSpc>
                <a:spcPct val="100000"/>
              </a:lnSpc>
              <a:spcBef>
                <a:spcPts val="200"/>
              </a:spcBef>
            </a:pPr>
            <a:endPar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4" name="Subtitle 2">
            <a:extLst>
              <a:ext uri="{FF2B5EF4-FFF2-40B4-BE49-F238E27FC236}">
                <a16:creationId xmlns:a16="http://schemas.microsoft.com/office/drawing/2014/main" id="{6AEE2F9C-4A5E-F863-A85D-D1B70814F4DF}"/>
              </a:ext>
            </a:extLst>
          </p:cNvPr>
          <p:cNvSpPr txBox="1">
            <a:spLocks/>
          </p:cNvSpPr>
          <p:nvPr/>
        </p:nvSpPr>
        <p:spPr>
          <a:xfrm>
            <a:off x="6096000" y="1580717"/>
            <a:ext cx="5099230" cy="452556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a:t>
            </a:r>
            <a:r>
              <a:rPr lang="it-IT" sz="1600" dirty="0" err="1">
                <a:solidFill>
                  <a:schemeClr val="tx1"/>
                </a:solidFill>
                <a:latin typeface="Cascadia Code" panose="020B0609020000020004" pitchFamily="49" charset="0"/>
                <a:ea typeface="Cascadia Code" panose="020B0609020000020004" pitchFamily="49" charset="0"/>
                <a:cs typeface="Cascadia Code" panose="020B0609020000020004" pitchFamily="49" charset="0"/>
              </a:rPr>
              <a:t>openstack_nodes</a:t>
            </a: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a:t>
            </a: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10.30.0.101</a:t>
            </a: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10.30.0.102</a:t>
            </a: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10.30.0.103</a:t>
            </a:r>
          </a:p>
          <a:p>
            <a:pPr>
              <a:lnSpc>
                <a:spcPct val="100000"/>
              </a:lnSpc>
              <a:spcBef>
                <a:spcPts val="200"/>
              </a:spcBef>
            </a:pPr>
            <a:r>
              <a:rPr lang="it-IT" sz="1600" dirty="0">
                <a:solidFill>
                  <a:schemeClr val="tx1"/>
                </a:solidFill>
                <a:latin typeface="Cascadia Code" panose="020B0609020000020004" pitchFamily="49" charset="0"/>
                <a:ea typeface="Cascadia Code" panose="020B0609020000020004" pitchFamily="49" charset="0"/>
                <a:cs typeface="Cascadia Code" panose="020B0609020000020004" pitchFamily="49" charset="0"/>
              </a:rPr>
              <a:t>10.30.0.104 </a:t>
            </a:r>
          </a:p>
        </p:txBody>
      </p:sp>
    </p:spTree>
    <p:extLst>
      <p:ext uri="{BB962C8B-B14F-4D97-AF65-F5344CB8AC3E}">
        <p14:creationId xmlns:p14="http://schemas.microsoft.com/office/powerpoint/2010/main" val="2991084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E2557-2490-7628-10BD-20DAB988D91A}"/>
              </a:ext>
            </a:extLst>
          </p:cNvPr>
          <p:cNvSpPr>
            <a:spLocks noGrp="1"/>
          </p:cNvSpPr>
          <p:nvPr>
            <p:ph type="title"/>
          </p:nvPr>
        </p:nvSpPr>
        <p:spPr/>
        <p:txBody>
          <a:bodyPr/>
          <a:lstStyle/>
          <a:p>
            <a:r>
              <a:rPr lang="it-IT" dirty="0"/>
              <a:t>Your Machine –</a:t>
            </a:r>
            <a:br>
              <a:rPr lang="it-IT" dirty="0"/>
            </a:br>
            <a:r>
              <a:rPr lang="it-IT" dirty="0"/>
              <a:t>Hardware</a:t>
            </a:r>
          </a:p>
        </p:txBody>
      </p:sp>
      <p:sp>
        <p:nvSpPr>
          <p:cNvPr id="3" name="PlaceHolder 2">
            <a:extLst>
              <a:ext uri="{FF2B5EF4-FFF2-40B4-BE49-F238E27FC236}">
                <a16:creationId xmlns:a16="http://schemas.microsoft.com/office/drawing/2014/main" id="{1A931F46-3F8C-CF6E-80A5-04C449B5B3A1}"/>
              </a:ext>
            </a:extLst>
          </p:cNvPr>
          <p:cNvSpPr txBox="1">
            <a:spLocks/>
          </p:cNvSpPr>
          <p:nvPr/>
        </p:nvSpPr>
        <p:spPr>
          <a:xfrm>
            <a:off x="1028540" y="1580717"/>
            <a:ext cx="8229240"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nSpc>
                <a:spcPct val="100000"/>
              </a:lnSpc>
              <a:spcBef>
                <a:spcPts val="641"/>
              </a:spcBef>
            </a:pPr>
            <a:endParaRPr lang="en-US" sz="2400" spc="-1" dirty="0">
              <a:solidFill>
                <a:srgbClr val="000000"/>
              </a:solidFill>
              <a:latin typeface="Brandon Grotesque Medium" panose="020B0603020203060202" pitchFamily="34" charset="0"/>
            </a:endParaRPr>
          </a:p>
          <a:p>
            <a:pPr>
              <a:lnSpc>
                <a:spcPct val="100000"/>
              </a:lnSpc>
              <a:spcBef>
                <a:spcPts val="641"/>
              </a:spcBef>
            </a:pPr>
            <a:endParaRPr lang="en-US" sz="2400" spc="-1" dirty="0">
              <a:solidFill>
                <a:srgbClr val="000000"/>
              </a:solidFill>
              <a:latin typeface="Brandon Grotesque Medium" panose="020B0603020203060202" pitchFamily="34" charset="0"/>
            </a:endParaRP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Virtualization enabled in BIOS</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Minimum 8 GB RAM (more recommended)</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40+ GB disk for containers + storage for VMs</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2 Physical devices</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2 Network interfaces</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Enough CPU cores for VM workloads</a:t>
            </a:r>
          </a:p>
        </p:txBody>
      </p:sp>
      <p:pic>
        <p:nvPicPr>
          <p:cNvPr id="7" name="Picture 6" descr="A computer tower with many lights&#10;&#10;AI-generated content may be incorrect.">
            <a:extLst>
              <a:ext uri="{FF2B5EF4-FFF2-40B4-BE49-F238E27FC236}">
                <a16:creationId xmlns:a16="http://schemas.microsoft.com/office/drawing/2014/main" id="{AB0EBEEB-16BD-AA0F-7DCB-3C0E085C71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58373" y="1580717"/>
            <a:ext cx="4435750" cy="4435750"/>
          </a:xfrm>
          <a:prstGeom prst="rect">
            <a:avLst/>
          </a:prstGeom>
        </p:spPr>
      </p:pic>
    </p:spTree>
    <p:extLst>
      <p:ext uri="{BB962C8B-B14F-4D97-AF65-F5344CB8AC3E}">
        <p14:creationId xmlns:p14="http://schemas.microsoft.com/office/powerpoint/2010/main" val="3391751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AE164-593A-1271-87C4-CAD252AFC270}"/>
              </a:ext>
            </a:extLst>
          </p:cNvPr>
          <p:cNvSpPr>
            <a:spLocks noGrp="1"/>
          </p:cNvSpPr>
          <p:nvPr>
            <p:ph type="title"/>
          </p:nvPr>
        </p:nvSpPr>
        <p:spPr/>
        <p:txBody>
          <a:bodyPr/>
          <a:lstStyle/>
          <a:p>
            <a:r>
              <a:rPr lang="en-US" dirty="0"/>
              <a:t>Your Machine –</a:t>
            </a:r>
            <a:br>
              <a:rPr lang="en-US" dirty="0"/>
            </a:br>
            <a:r>
              <a:rPr lang="en-US" dirty="0"/>
              <a:t>Software and Core Components</a:t>
            </a:r>
            <a:endParaRPr lang="it-IT" dirty="0"/>
          </a:p>
        </p:txBody>
      </p:sp>
      <p:sp>
        <p:nvSpPr>
          <p:cNvPr id="5" name="PlaceHolder 2">
            <a:extLst>
              <a:ext uri="{FF2B5EF4-FFF2-40B4-BE49-F238E27FC236}">
                <a16:creationId xmlns:a16="http://schemas.microsoft.com/office/drawing/2014/main" id="{97E3C045-FFFF-F32E-1EA1-8A22A0AE5698}"/>
              </a:ext>
            </a:extLst>
          </p:cNvPr>
          <p:cNvSpPr txBox="1">
            <a:spLocks/>
          </p:cNvSpPr>
          <p:nvPr/>
        </p:nvSpPr>
        <p:spPr>
          <a:xfrm>
            <a:off x="1028540" y="1580717"/>
            <a:ext cx="8229240"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nSpc>
                <a:spcPct val="100000"/>
              </a:lnSpc>
              <a:spcBef>
                <a:spcPts val="641"/>
              </a:spcBef>
            </a:pPr>
            <a:endParaRPr lang="en-US" sz="2400" spc="-1" dirty="0">
              <a:solidFill>
                <a:srgbClr val="000000"/>
              </a:solidFill>
              <a:latin typeface="Brandon Grotesque Medium" panose="020B0603020203060202" pitchFamily="34" charset="0"/>
            </a:endParaRPr>
          </a:p>
          <a:p>
            <a:pPr>
              <a:lnSpc>
                <a:spcPct val="100000"/>
              </a:lnSpc>
              <a:spcBef>
                <a:spcPts val="641"/>
              </a:spcBef>
            </a:pPr>
            <a:endParaRPr lang="en-US" sz="2400" spc="-1" dirty="0">
              <a:solidFill>
                <a:srgbClr val="000000"/>
              </a:solidFill>
              <a:latin typeface="Brandon Grotesque Medium" panose="020B0603020203060202" pitchFamily="34" charset="0"/>
            </a:endParaRP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Ubuntu 24.04</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All updates applied</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Sudo user named `e4user`</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OpenStack installation directory: `/</a:t>
            </a:r>
            <a:r>
              <a:rPr lang="en-US" sz="2400" spc="-1" dirty="0" err="1">
                <a:solidFill>
                  <a:srgbClr val="000000"/>
                </a:solidFill>
                <a:latin typeface="Brandon Grotesque Medium" panose="020B0603020203060202" pitchFamily="34" charset="0"/>
              </a:rPr>
              <a:t>openstack</a:t>
            </a:r>
            <a:r>
              <a:rPr lang="en-US" sz="2400" spc="-1" dirty="0">
                <a:solidFill>
                  <a:srgbClr val="000000"/>
                </a:solidFill>
                <a:latin typeface="Brandon Grotesque Medium" panose="020B0603020203060202" pitchFamily="34" charset="0"/>
              </a:rPr>
              <a:t>`</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All mandatory packages for Kolla installed</a:t>
            </a:r>
          </a:p>
        </p:txBody>
      </p:sp>
      <p:pic>
        <p:nvPicPr>
          <p:cNvPr id="7" name="Picture 6" descr="A yellow and blue gears&#10;&#10;AI-generated content may be incorrect.">
            <a:extLst>
              <a:ext uri="{FF2B5EF4-FFF2-40B4-BE49-F238E27FC236}">
                <a16:creationId xmlns:a16="http://schemas.microsoft.com/office/drawing/2014/main" id="{816C733B-246A-DCC3-4F24-11FFE8C083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08798" y="1741344"/>
            <a:ext cx="3375312" cy="3375312"/>
          </a:xfrm>
          <a:prstGeom prst="rect">
            <a:avLst/>
          </a:prstGeom>
        </p:spPr>
      </p:pic>
    </p:spTree>
    <p:extLst>
      <p:ext uri="{BB962C8B-B14F-4D97-AF65-F5344CB8AC3E}">
        <p14:creationId xmlns:p14="http://schemas.microsoft.com/office/powerpoint/2010/main" val="2663600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4B7B5-105E-9C39-9F75-B8EDF534F039}"/>
              </a:ext>
            </a:extLst>
          </p:cNvPr>
          <p:cNvSpPr>
            <a:spLocks noGrp="1"/>
          </p:cNvSpPr>
          <p:nvPr>
            <p:ph type="title"/>
          </p:nvPr>
        </p:nvSpPr>
        <p:spPr/>
        <p:txBody>
          <a:bodyPr/>
          <a:lstStyle/>
          <a:p>
            <a:r>
              <a:rPr lang="it-IT" dirty="0"/>
              <a:t>Your Machine –</a:t>
            </a:r>
            <a:br>
              <a:rPr lang="it-IT" dirty="0"/>
            </a:br>
            <a:r>
              <a:rPr lang="it-IT" dirty="0"/>
              <a:t>Network </a:t>
            </a:r>
            <a:r>
              <a:rPr lang="it-IT" dirty="0" err="1"/>
              <a:t>Configuration</a:t>
            </a:r>
            <a:endParaRPr lang="it-IT" dirty="0"/>
          </a:p>
        </p:txBody>
      </p:sp>
      <p:sp>
        <p:nvSpPr>
          <p:cNvPr id="11" name="PlaceHolder 2">
            <a:extLst>
              <a:ext uri="{FF2B5EF4-FFF2-40B4-BE49-F238E27FC236}">
                <a16:creationId xmlns:a16="http://schemas.microsoft.com/office/drawing/2014/main" id="{FD7CBFF4-0F63-7474-9240-7774360B3690}"/>
              </a:ext>
            </a:extLst>
          </p:cNvPr>
          <p:cNvSpPr txBox="1">
            <a:spLocks/>
          </p:cNvSpPr>
          <p:nvPr/>
        </p:nvSpPr>
        <p:spPr>
          <a:xfrm>
            <a:off x="1028540" y="1580717"/>
            <a:ext cx="5067460" cy="3397683"/>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marL="285750" indent="-285750">
              <a:lnSpc>
                <a:spcPct val="100000"/>
              </a:lnSpc>
              <a:spcBef>
                <a:spcPts val="641"/>
              </a:spcBef>
              <a:buFont typeface="Arial" panose="020B0604020202020204" pitchFamily="34" charset="0"/>
              <a:buChar char="•"/>
            </a:pPr>
            <a:endParaRPr lang="en-US" sz="24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endParaRPr>
          </a:p>
          <a:p>
            <a:pPr marL="285750" indent="-285750">
              <a:lnSpc>
                <a:spcPct val="100000"/>
              </a:lnSpc>
              <a:spcBef>
                <a:spcPts val="641"/>
              </a:spcBef>
              <a:buFont typeface="Arial" panose="020B0604020202020204" pitchFamily="34" charset="0"/>
              <a:buChar char="•"/>
            </a:pPr>
            <a:r>
              <a:rPr lang="en-US" sz="24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In Ubuntu, the network configuration is generally managed by </a:t>
            </a:r>
            <a:r>
              <a:rPr lang="en-US" sz="2400" b="1"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netplan</a:t>
            </a:r>
            <a:r>
              <a:rPr lang="en-US" sz="24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a:t>
            </a:r>
          </a:p>
          <a:p>
            <a:pPr marL="285750" indent="-285750">
              <a:lnSpc>
                <a:spcPct val="100000"/>
              </a:lnSpc>
              <a:spcBef>
                <a:spcPts val="641"/>
              </a:spcBef>
              <a:buFont typeface="Arial" panose="020B0604020202020204" pitchFamily="34" charset="0"/>
              <a:buChar char="•"/>
            </a:pPr>
            <a:endParaRPr lang="en-US" sz="24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endParaRPr>
          </a:p>
          <a:p>
            <a:pPr marL="285750" indent="-285750">
              <a:lnSpc>
                <a:spcPct val="100000"/>
              </a:lnSpc>
              <a:spcBef>
                <a:spcPts val="641"/>
              </a:spcBef>
              <a:buFont typeface="Arial" panose="020B0604020202020204" pitchFamily="34" charset="0"/>
              <a:buChar char="•"/>
            </a:pPr>
            <a:r>
              <a:rPr lang="en-US" sz="24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In our case we used </a:t>
            </a:r>
            <a:r>
              <a:rPr lang="en-US" sz="2400" b="1"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systemd network manager </a:t>
            </a:r>
            <a:r>
              <a:rPr lang="en-US" sz="24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because we had to define a complex system to interact with OpenStack networking.</a:t>
            </a:r>
          </a:p>
        </p:txBody>
      </p:sp>
      <p:sp>
        <p:nvSpPr>
          <p:cNvPr id="4" name="TextBox 3">
            <a:extLst>
              <a:ext uri="{FF2B5EF4-FFF2-40B4-BE49-F238E27FC236}">
                <a16:creationId xmlns:a16="http://schemas.microsoft.com/office/drawing/2014/main" id="{70309306-8EDB-96DD-B0F4-51109DE1E0E4}"/>
              </a:ext>
            </a:extLst>
          </p:cNvPr>
          <p:cNvSpPr txBox="1"/>
          <p:nvPr/>
        </p:nvSpPr>
        <p:spPr>
          <a:xfrm>
            <a:off x="6679680" y="3924300"/>
            <a:ext cx="5156200" cy="1754326"/>
          </a:xfrm>
          <a:prstGeom prst="rect">
            <a:avLst/>
          </a:prstGeom>
          <a:noFill/>
        </p:spPr>
        <p:txBody>
          <a:bodyPr wrap="square" rtlCol="0">
            <a:spAutoFit/>
          </a:bodyPr>
          <a:lstStyle/>
          <a:p>
            <a:r>
              <a:rPr lang="en-US" dirty="0">
                <a:latin typeface="Cascadia Code" panose="020B0609020000020004" pitchFamily="49" charset="0"/>
                <a:ea typeface="Cascadia Code" panose="020B0609020000020004" pitchFamily="49" charset="0"/>
                <a:cs typeface="Cascadia Code" panose="020B0609020000020004" pitchFamily="49" charset="0"/>
              </a:rPr>
              <a:t>e4user@testvm:~# </a:t>
            </a:r>
            <a:r>
              <a:rPr lang="en-US" dirty="0" err="1">
                <a:latin typeface="Cascadia Code" panose="020B0609020000020004" pitchFamily="49" charset="0"/>
                <a:ea typeface="Cascadia Code" panose="020B0609020000020004" pitchFamily="49" charset="0"/>
                <a:cs typeface="Cascadia Code" panose="020B0609020000020004" pitchFamily="49" charset="0"/>
              </a:rPr>
              <a:t>ip</a:t>
            </a:r>
            <a:r>
              <a:rPr lang="en-US" dirty="0">
                <a:latin typeface="Cascadia Code" panose="020B0609020000020004" pitchFamily="49" charset="0"/>
                <a:ea typeface="Cascadia Code" panose="020B0609020000020004" pitchFamily="49" charset="0"/>
                <a:cs typeface="Cascadia Code" panose="020B0609020000020004" pitchFamily="49" charset="0"/>
              </a:rPr>
              <a:t> -</a:t>
            </a:r>
            <a:r>
              <a:rPr lang="en-US" dirty="0" err="1">
                <a:latin typeface="Cascadia Code" panose="020B0609020000020004" pitchFamily="49" charset="0"/>
                <a:ea typeface="Cascadia Code" panose="020B0609020000020004" pitchFamily="49" charset="0"/>
                <a:cs typeface="Cascadia Code" panose="020B0609020000020004" pitchFamily="49" charset="0"/>
              </a:rPr>
              <a:t>br</a:t>
            </a:r>
            <a:r>
              <a:rPr lang="en-US" dirty="0">
                <a:latin typeface="Cascadia Code" panose="020B0609020000020004" pitchFamily="49" charset="0"/>
                <a:ea typeface="Cascadia Code" panose="020B0609020000020004" pitchFamily="49" charset="0"/>
                <a:cs typeface="Cascadia Code" panose="020B0609020000020004" pitchFamily="49" charset="0"/>
              </a:rPr>
              <a:t> –c a</a:t>
            </a:r>
            <a:br>
              <a:rPr lang="en-US" dirty="0">
                <a:latin typeface="Cascadia Code" panose="020B0609020000020004" pitchFamily="49" charset="0"/>
                <a:ea typeface="Cascadia Code" panose="020B0609020000020004" pitchFamily="49" charset="0"/>
                <a:cs typeface="Cascadia Code" panose="020B0609020000020004" pitchFamily="49" charset="0"/>
              </a:rPr>
            </a:br>
            <a:r>
              <a:rPr lang="en-US" dirty="0">
                <a:latin typeface="Cascadia Code" panose="020B0609020000020004" pitchFamily="49" charset="0"/>
                <a:ea typeface="Cascadia Code" panose="020B0609020000020004" pitchFamily="49" charset="0"/>
                <a:cs typeface="Cascadia Code" panose="020B0609020000020004" pitchFamily="49" charset="0"/>
              </a:rPr>
              <a:t>ens3              UP</a:t>
            </a:r>
          </a:p>
          <a:p>
            <a:r>
              <a:rPr lang="en-US" dirty="0">
                <a:latin typeface="Cascadia Code" panose="020B0609020000020004" pitchFamily="49" charset="0"/>
                <a:ea typeface="Cascadia Code" panose="020B0609020000020004" pitchFamily="49" charset="0"/>
                <a:cs typeface="Cascadia Code" panose="020B0609020000020004" pitchFamily="49" charset="0"/>
              </a:rPr>
              <a:t>ens4              UP 10.0.111.151/24</a:t>
            </a:r>
          </a:p>
          <a:p>
            <a:r>
              <a:rPr lang="en-US" dirty="0">
                <a:latin typeface="Cascadia Code" panose="020B0609020000020004" pitchFamily="49" charset="0"/>
                <a:ea typeface="Cascadia Code" panose="020B0609020000020004" pitchFamily="49" charset="0"/>
                <a:cs typeface="Cascadia Code" panose="020B0609020000020004" pitchFamily="49" charset="0"/>
              </a:rPr>
              <a:t>br0               UP 10.0.100.151/24</a:t>
            </a:r>
          </a:p>
          <a:p>
            <a:r>
              <a:rPr lang="en-US" dirty="0" err="1">
                <a:latin typeface="Cascadia Code" panose="020B0609020000020004" pitchFamily="49" charset="0"/>
                <a:ea typeface="Cascadia Code" panose="020B0609020000020004" pitchFamily="49" charset="0"/>
                <a:cs typeface="Cascadia Code" panose="020B0609020000020004" pitchFamily="49" charset="0"/>
              </a:rPr>
              <a:t>veth-ovs@veth-phy</a:t>
            </a:r>
            <a:r>
              <a:rPr lang="en-US" dirty="0">
                <a:latin typeface="Cascadia Code" panose="020B0609020000020004" pitchFamily="49" charset="0"/>
                <a:ea typeface="Cascadia Code" panose="020B0609020000020004" pitchFamily="49" charset="0"/>
                <a:cs typeface="Cascadia Code" panose="020B0609020000020004" pitchFamily="49" charset="0"/>
              </a:rPr>
              <a:t> UP </a:t>
            </a:r>
          </a:p>
          <a:p>
            <a:r>
              <a:rPr lang="en-US" dirty="0" err="1">
                <a:latin typeface="Cascadia Code" panose="020B0609020000020004" pitchFamily="49" charset="0"/>
                <a:ea typeface="Cascadia Code" panose="020B0609020000020004" pitchFamily="49" charset="0"/>
                <a:cs typeface="Cascadia Code" panose="020B0609020000020004" pitchFamily="49" charset="0"/>
              </a:rPr>
              <a:t>veth-phy@veth-ovs</a:t>
            </a:r>
            <a:r>
              <a:rPr lang="en-US" dirty="0">
                <a:latin typeface="Cascadia Code" panose="020B0609020000020004" pitchFamily="49" charset="0"/>
                <a:ea typeface="Cascadia Code" panose="020B0609020000020004" pitchFamily="49" charset="0"/>
                <a:cs typeface="Cascadia Code" panose="020B0609020000020004" pitchFamily="49" charset="0"/>
              </a:rPr>
              <a:t> UP</a:t>
            </a:r>
            <a:endParaRPr lang="it-IT" dirty="0">
              <a:latin typeface="Cascadia Code" panose="020B0609020000020004" pitchFamily="49" charset="0"/>
              <a:ea typeface="Cascadia Code" panose="020B0609020000020004" pitchFamily="49" charset="0"/>
              <a:cs typeface="Cascadia Code" panose="020B0609020000020004" pitchFamily="49" charset="0"/>
            </a:endParaRPr>
          </a:p>
        </p:txBody>
      </p:sp>
      <p:pic>
        <p:nvPicPr>
          <p:cNvPr id="7" name="Picture 6" descr="A green arrow next to black text&#10;&#10;AI-generated content may be incorrect.">
            <a:extLst>
              <a:ext uri="{FF2B5EF4-FFF2-40B4-BE49-F238E27FC236}">
                <a16:creationId xmlns:a16="http://schemas.microsoft.com/office/drawing/2014/main" id="{1BB20CAE-8919-5691-9C85-01FE5EC1DA4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37878" y="1580717"/>
            <a:ext cx="4839804" cy="2226310"/>
          </a:xfrm>
          <a:prstGeom prst="rect">
            <a:avLst/>
          </a:prstGeom>
        </p:spPr>
      </p:pic>
    </p:spTree>
    <p:extLst>
      <p:ext uri="{BB962C8B-B14F-4D97-AF65-F5344CB8AC3E}">
        <p14:creationId xmlns:p14="http://schemas.microsoft.com/office/powerpoint/2010/main" val="4208652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EDD3B1-8EB2-D4BA-47D9-09D40F5700A5}"/>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4B882595-B35F-441E-0849-0CB3FD0BBFD1}"/>
              </a:ext>
            </a:extLst>
          </p:cNvPr>
          <p:cNvSpPr>
            <a:spLocks noGrp="1"/>
          </p:cNvSpPr>
          <p:nvPr>
            <p:ph type="title"/>
          </p:nvPr>
        </p:nvSpPr>
        <p:spPr>
          <a:xfrm>
            <a:off x="1576820" y="255154"/>
            <a:ext cx="7680960" cy="626589"/>
          </a:xfrm>
        </p:spPr>
        <p:txBody>
          <a:bodyPr/>
          <a:lstStyle/>
          <a:p>
            <a:r>
              <a:rPr lang="it-IT" dirty="0">
                <a:latin typeface="Brandon Grotesque Medium" panose="020B0603020203060202" pitchFamily="34" charset="0"/>
              </a:rPr>
              <a:t>E4 TIMELINE</a:t>
            </a:r>
          </a:p>
        </p:txBody>
      </p:sp>
      <p:grpSp>
        <p:nvGrpSpPr>
          <p:cNvPr id="3" name="Group 32">
            <a:extLst>
              <a:ext uri="{FF2B5EF4-FFF2-40B4-BE49-F238E27FC236}">
                <a16:creationId xmlns:a16="http://schemas.microsoft.com/office/drawing/2014/main" id="{D6F6F96E-E48A-E76C-FDC6-77B046F4EEAC}"/>
              </a:ext>
            </a:extLst>
          </p:cNvPr>
          <p:cNvGrpSpPr/>
          <p:nvPr/>
        </p:nvGrpSpPr>
        <p:grpSpPr>
          <a:xfrm>
            <a:off x="4775" y="2960799"/>
            <a:ext cx="773253" cy="1199393"/>
            <a:chOff x="274564" y="3309310"/>
            <a:chExt cx="1007596" cy="1562882"/>
          </a:xfrm>
        </p:grpSpPr>
        <p:sp>
          <p:nvSpPr>
            <p:cNvPr id="4" name="TextBox 24">
              <a:extLst>
                <a:ext uri="{FF2B5EF4-FFF2-40B4-BE49-F238E27FC236}">
                  <a16:creationId xmlns:a16="http://schemas.microsoft.com/office/drawing/2014/main" id="{ED4BCE55-D4E1-434E-B59D-B9FF707FC131}"/>
                </a:ext>
              </a:extLst>
            </p:cNvPr>
            <p:cNvSpPr txBox="1"/>
            <p:nvPr/>
          </p:nvSpPr>
          <p:spPr>
            <a:xfrm>
              <a:off x="274564" y="3309310"/>
              <a:ext cx="1007596" cy="521343"/>
            </a:xfrm>
            <a:prstGeom prst="rect">
              <a:avLst/>
            </a:prstGeom>
            <a:noFill/>
          </p:spPr>
          <p:txBody>
            <a:bodyPr wrap="non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a:ln>
                    <a:noFill/>
                  </a:ln>
                  <a:solidFill>
                    <a:srgbClr val="44546A"/>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2002</a:t>
              </a:r>
              <a:endParaRPr kumimoji="0" lang="id-ID" sz="2000" b="0" i="0" u="none" strike="noStrike" kern="1200" cap="none" spc="0" normalizeH="0" baseline="0" noProof="0">
                <a:ln>
                  <a:noFill/>
                </a:ln>
                <a:solidFill>
                  <a:srgbClr val="44546A"/>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endParaRPr>
            </a:p>
          </p:txBody>
        </p:sp>
        <p:sp>
          <p:nvSpPr>
            <p:cNvPr id="5" name="AutoShape 38">
              <a:extLst>
                <a:ext uri="{FF2B5EF4-FFF2-40B4-BE49-F238E27FC236}">
                  <a16:creationId xmlns:a16="http://schemas.microsoft.com/office/drawing/2014/main" id="{2249C7B7-59EF-37CF-5640-3D8011F7BDF3}"/>
                </a:ext>
              </a:extLst>
            </p:cNvPr>
            <p:cNvSpPr>
              <a:spLocks/>
            </p:cNvSpPr>
            <p:nvPr/>
          </p:nvSpPr>
          <p:spPr bwMode="auto">
            <a:xfrm>
              <a:off x="598363" y="3812051"/>
              <a:ext cx="360000" cy="360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872" y="2850"/>
                  </a:moveTo>
                  <a:cubicBezTo>
                    <a:pt x="18363" y="3806"/>
                    <a:pt x="19524" y="5033"/>
                    <a:pt x="20354" y="6530"/>
                  </a:cubicBezTo>
                  <a:cubicBezTo>
                    <a:pt x="21184" y="8031"/>
                    <a:pt x="21599" y="9635"/>
                    <a:pt x="21599" y="11342"/>
                  </a:cubicBezTo>
                  <a:cubicBezTo>
                    <a:pt x="21599" y="12759"/>
                    <a:pt x="21318" y="14087"/>
                    <a:pt x="20754" y="15328"/>
                  </a:cubicBezTo>
                  <a:cubicBezTo>
                    <a:pt x="20184" y="16569"/>
                    <a:pt x="19415" y="17654"/>
                    <a:pt x="18433" y="18587"/>
                  </a:cubicBezTo>
                  <a:cubicBezTo>
                    <a:pt x="17451" y="19520"/>
                    <a:pt x="16300" y="20255"/>
                    <a:pt x="14984" y="20793"/>
                  </a:cubicBezTo>
                  <a:cubicBezTo>
                    <a:pt x="13669" y="21332"/>
                    <a:pt x="12269" y="21599"/>
                    <a:pt x="10775" y="21599"/>
                  </a:cubicBezTo>
                  <a:cubicBezTo>
                    <a:pt x="9287" y="21599"/>
                    <a:pt x="7890" y="21332"/>
                    <a:pt x="6584" y="20793"/>
                  </a:cubicBezTo>
                  <a:cubicBezTo>
                    <a:pt x="5278" y="20255"/>
                    <a:pt x="4136" y="19520"/>
                    <a:pt x="3160" y="18587"/>
                  </a:cubicBezTo>
                  <a:cubicBezTo>
                    <a:pt x="2184" y="17654"/>
                    <a:pt x="1412" y="16569"/>
                    <a:pt x="845" y="15328"/>
                  </a:cubicBezTo>
                  <a:cubicBezTo>
                    <a:pt x="278" y="14087"/>
                    <a:pt x="0" y="12759"/>
                    <a:pt x="0" y="11342"/>
                  </a:cubicBezTo>
                  <a:cubicBezTo>
                    <a:pt x="0" y="9635"/>
                    <a:pt x="415" y="8031"/>
                    <a:pt x="1245" y="6530"/>
                  </a:cubicBezTo>
                  <a:cubicBezTo>
                    <a:pt x="2075" y="5033"/>
                    <a:pt x="3236" y="3806"/>
                    <a:pt x="4724" y="2850"/>
                  </a:cubicBezTo>
                  <a:cubicBezTo>
                    <a:pt x="4839" y="2761"/>
                    <a:pt x="4975" y="2732"/>
                    <a:pt x="5130" y="2770"/>
                  </a:cubicBezTo>
                  <a:cubicBezTo>
                    <a:pt x="5306" y="2804"/>
                    <a:pt x="5430" y="2879"/>
                    <a:pt x="5493" y="2989"/>
                  </a:cubicBezTo>
                  <a:lnTo>
                    <a:pt x="6800" y="4797"/>
                  </a:lnTo>
                  <a:cubicBezTo>
                    <a:pt x="6896" y="4906"/>
                    <a:pt x="6927" y="5033"/>
                    <a:pt x="6887" y="5174"/>
                  </a:cubicBezTo>
                  <a:cubicBezTo>
                    <a:pt x="6848" y="5318"/>
                    <a:pt x="6769" y="5436"/>
                    <a:pt x="6654" y="5525"/>
                  </a:cubicBezTo>
                  <a:cubicBezTo>
                    <a:pt x="5630" y="6185"/>
                    <a:pt x="4833" y="7026"/>
                    <a:pt x="4269" y="8042"/>
                  </a:cubicBezTo>
                  <a:cubicBezTo>
                    <a:pt x="3703" y="9056"/>
                    <a:pt x="3421" y="10156"/>
                    <a:pt x="3421" y="11342"/>
                  </a:cubicBezTo>
                  <a:cubicBezTo>
                    <a:pt x="3421" y="12298"/>
                    <a:pt x="3612" y="13208"/>
                    <a:pt x="3993" y="14066"/>
                  </a:cubicBezTo>
                  <a:cubicBezTo>
                    <a:pt x="4375" y="14925"/>
                    <a:pt x="4900" y="15667"/>
                    <a:pt x="5569" y="16298"/>
                  </a:cubicBezTo>
                  <a:cubicBezTo>
                    <a:pt x="6236" y="16929"/>
                    <a:pt x="7021" y="17430"/>
                    <a:pt x="7918" y="17796"/>
                  </a:cubicBezTo>
                  <a:cubicBezTo>
                    <a:pt x="8815" y="18161"/>
                    <a:pt x="9769" y="18346"/>
                    <a:pt x="10772" y="18346"/>
                  </a:cubicBezTo>
                  <a:cubicBezTo>
                    <a:pt x="11778" y="18346"/>
                    <a:pt x="12733" y="18161"/>
                    <a:pt x="13639" y="17796"/>
                  </a:cubicBezTo>
                  <a:cubicBezTo>
                    <a:pt x="14542" y="17430"/>
                    <a:pt x="15333" y="16929"/>
                    <a:pt x="16009" y="16298"/>
                  </a:cubicBezTo>
                  <a:cubicBezTo>
                    <a:pt x="16684" y="15668"/>
                    <a:pt x="17215" y="14927"/>
                    <a:pt x="17596" y="14075"/>
                  </a:cubicBezTo>
                  <a:cubicBezTo>
                    <a:pt x="17978" y="13220"/>
                    <a:pt x="18169" y="12307"/>
                    <a:pt x="18169" y="11342"/>
                  </a:cubicBezTo>
                  <a:cubicBezTo>
                    <a:pt x="18169" y="10156"/>
                    <a:pt x="17881" y="9056"/>
                    <a:pt x="17312" y="8042"/>
                  </a:cubicBezTo>
                  <a:cubicBezTo>
                    <a:pt x="16742" y="7023"/>
                    <a:pt x="15951" y="6185"/>
                    <a:pt x="14933" y="5525"/>
                  </a:cubicBezTo>
                  <a:cubicBezTo>
                    <a:pt x="14800" y="5436"/>
                    <a:pt x="14721" y="5324"/>
                    <a:pt x="14703" y="5197"/>
                  </a:cubicBezTo>
                  <a:cubicBezTo>
                    <a:pt x="14663" y="5050"/>
                    <a:pt x="14693" y="4915"/>
                    <a:pt x="14787" y="4797"/>
                  </a:cubicBezTo>
                  <a:lnTo>
                    <a:pt x="16066" y="2989"/>
                  </a:lnTo>
                  <a:cubicBezTo>
                    <a:pt x="16160" y="2879"/>
                    <a:pt x="16284" y="2810"/>
                    <a:pt x="16436" y="2784"/>
                  </a:cubicBezTo>
                  <a:cubicBezTo>
                    <a:pt x="16593" y="2755"/>
                    <a:pt x="16739" y="2778"/>
                    <a:pt x="16872" y="2850"/>
                  </a:cubicBezTo>
                  <a:moveTo>
                    <a:pt x="9663" y="10778"/>
                  </a:moveTo>
                  <a:cubicBezTo>
                    <a:pt x="9509" y="10778"/>
                    <a:pt x="9375" y="10726"/>
                    <a:pt x="9263" y="10625"/>
                  </a:cubicBezTo>
                  <a:cubicBezTo>
                    <a:pt x="9154" y="10524"/>
                    <a:pt x="9096" y="10398"/>
                    <a:pt x="9096" y="10239"/>
                  </a:cubicBezTo>
                  <a:lnTo>
                    <a:pt x="9096" y="535"/>
                  </a:lnTo>
                  <a:cubicBezTo>
                    <a:pt x="9096" y="388"/>
                    <a:pt x="9151" y="264"/>
                    <a:pt x="9257" y="158"/>
                  </a:cubicBezTo>
                  <a:cubicBezTo>
                    <a:pt x="9363" y="48"/>
                    <a:pt x="9496" y="0"/>
                    <a:pt x="9663" y="0"/>
                  </a:cubicBezTo>
                  <a:lnTo>
                    <a:pt x="11942" y="0"/>
                  </a:lnTo>
                  <a:cubicBezTo>
                    <a:pt x="12096" y="0"/>
                    <a:pt x="12230" y="48"/>
                    <a:pt x="12339" y="158"/>
                  </a:cubicBezTo>
                  <a:cubicBezTo>
                    <a:pt x="12451" y="264"/>
                    <a:pt x="12509" y="388"/>
                    <a:pt x="12509" y="535"/>
                  </a:cubicBezTo>
                  <a:lnTo>
                    <a:pt x="12509" y="10239"/>
                  </a:lnTo>
                  <a:cubicBezTo>
                    <a:pt x="12509" y="10386"/>
                    <a:pt x="12454" y="10513"/>
                    <a:pt x="12348" y="10620"/>
                  </a:cubicBezTo>
                  <a:cubicBezTo>
                    <a:pt x="12242" y="10723"/>
                    <a:pt x="12106" y="10778"/>
                    <a:pt x="11942" y="10778"/>
                  </a:cubicBezTo>
                  <a:lnTo>
                    <a:pt x="9663" y="10778"/>
                  </a:lnTo>
                  <a:close/>
                </a:path>
              </a:pathLst>
            </a:custGeom>
            <a:solidFill>
              <a:srgbClr val="3494BA"/>
            </a:solidFill>
            <a:ln>
              <a:noFill/>
            </a:ln>
            <a:effectLst/>
          </p:spPr>
          <p:txBody>
            <a:bodyPr lIns="25400" tIns="25400" rIns="25400" bIns="25400"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800" b="0" i="0" u="none" strike="noStrike" kern="1200" cap="none" spc="0" normalizeH="0" baseline="0" noProof="0">
                <a:ln>
                  <a:noFill/>
                </a:ln>
                <a:solidFill>
                  <a:srgbClr val="44CEB9"/>
                </a:solidFill>
                <a:effectLst>
                  <a:outerShdw blurRad="38100" dist="38100" dir="2700000" algn="tl">
                    <a:srgbClr val="000000"/>
                  </a:outerShdw>
                </a:effectLst>
                <a:uLnTx/>
                <a:uFillTx/>
                <a:latin typeface="Brandon Grotesque Medium" panose="020B0603020203060202" pitchFamily="34" charset="0"/>
                <a:cs typeface="Gill Sans" charset="0"/>
                <a:sym typeface="Gill Sans" charset="0"/>
              </a:endParaRPr>
            </a:p>
          </p:txBody>
        </p:sp>
        <p:pic>
          <p:nvPicPr>
            <p:cNvPr id="6" name="Picture 71">
              <a:extLst>
                <a:ext uri="{FF2B5EF4-FFF2-40B4-BE49-F238E27FC236}">
                  <a16:creationId xmlns:a16="http://schemas.microsoft.com/office/drawing/2014/main" id="{C7859B08-13E2-3816-2B55-076B6536E25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85785" y="4287038"/>
              <a:ext cx="585154" cy="585154"/>
            </a:xfrm>
            <a:prstGeom prst="rect">
              <a:avLst/>
            </a:prstGeom>
          </p:spPr>
        </p:pic>
      </p:grpSp>
      <p:cxnSp>
        <p:nvCxnSpPr>
          <p:cNvPr id="7" name="Connettore 1 15">
            <a:extLst>
              <a:ext uri="{FF2B5EF4-FFF2-40B4-BE49-F238E27FC236}">
                <a16:creationId xmlns:a16="http://schemas.microsoft.com/office/drawing/2014/main" id="{72A2466E-ACDB-138F-43C4-E262975B80AC}"/>
              </a:ext>
            </a:extLst>
          </p:cNvPr>
          <p:cNvCxnSpPr>
            <a:cxnSpLocks/>
          </p:cNvCxnSpPr>
          <p:nvPr/>
        </p:nvCxnSpPr>
        <p:spPr>
          <a:xfrm flipV="1">
            <a:off x="651353" y="3465225"/>
            <a:ext cx="11367927" cy="50606"/>
          </a:xfrm>
          <a:prstGeom prst="line">
            <a:avLst/>
          </a:prstGeom>
          <a:ln w="1905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Ovale 7">
            <a:extLst>
              <a:ext uri="{FF2B5EF4-FFF2-40B4-BE49-F238E27FC236}">
                <a16:creationId xmlns:a16="http://schemas.microsoft.com/office/drawing/2014/main" id="{F96A9AC4-53F4-4D17-3F37-021CB1F69A8C}"/>
              </a:ext>
            </a:extLst>
          </p:cNvPr>
          <p:cNvSpPr/>
          <p:nvPr/>
        </p:nvSpPr>
        <p:spPr>
          <a:xfrm>
            <a:off x="638518" y="3441879"/>
            <a:ext cx="134448" cy="134448"/>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t-IT" sz="1600" b="0" i="0" u="none" strike="noStrike" kern="1200" cap="none" spc="0" normalizeH="0" baseline="0" noProof="0">
              <a:ln>
                <a:noFill/>
              </a:ln>
              <a:solidFill>
                <a:prstClr val="white"/>
              </a:solidFill>
              <a:effectLst/>
              <a:uLnTx/>
              <a:uFillTx/>
              <a:latin typeface="Brandon Grotesque Medium" panose="020B0603020203060202" pitchFamily="34" charset="0"/>
              <a:sym typeface="Arial"/>
            </a:endParaRPr>
          </a:p>
        </p:txBody>
      </p:sp>
      <p:grpSp>
        <p:nvGrpSpPr>
          <p:cNvPr id="9" name="Gruppo 8">
            <a:extLst>
              <a:ext uri="{FF2B5EF4-FFF2-40B4-BE49-F238E27FC236}">
                <a16:creationId xmlns:a16="http://schemas.microsoft.com/office/drawing/2014/main" id="{896A673E-9C9E-6DEE-06C4-39488B745202}"/>
              </a:ext>
            </a:extLst>
          </p:cNvPr>
          <p:cNvGrpSpPr/>
          <p:nvPr/>
        </p:nvGrpSpPr>
        <p:grpSpPr>
          <a:xfrm>
            <a:off x="685175" y="3490802"/>
            <a:ext cx="1056437" cy="1422310"/>
            <a:chOff x="781460" y="3496118"/>
            <a:chExt cx="1056437" cy="1422310"/>
          </a:xfrm>
        </p:grpSpPr>
        <p:sp>
          <p:nvSpPr>
            <p:cNvPr id="10" name="TextBox 28">
              <a:extLst>
                <a:ext uri="{FF2B5EF4-FFF2-40B4-BE49-F238E27FC236}">
                  <a16:creationId xmlns:a16="http://schemas.microsoft.com/office/drawing/2014/main" id="{6C9E76E6-6793-D9F7-4D4F-B22C578639EB}"/>
                </a:ext>
              </a:extLst>
            </p:cNvPr>
            <p:cNvSpPr txBox="1"/>
            <p:nvPr/>
          </p:nvSpPr>
          <p:spPr>
            <a:xfrm>
              <a:off x="781460" y="4456781"/>
              <a:ext cx="1056437" cy="461647"/>
            </a:xfrm>
            <a:prstGeom prst="rect">
              <a:avLst/>
            </a:prstGeom>
            <a:noFill/>
          </p:spPr>
          <p:txBody>
            <a:bodyPr wrap="squar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FIRST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INFINIBAND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CLUSTER</a:t>
              </a:r>
            </a:p>
          </p:txBody>
        </p:sp>
        <p:sp>
          <p:nvSpPr>
            <p:cNvPr id="11" name="TextBox 30">
              <a:extLst>
                <a:ext uri="{FF2B5EF4-FFF2-40B4-BE49-F238E27FC236}">
                  <a16:creationId xmlns:a16="http://schemas.microsoft.com/office/drawing/2014/main" id="{9A89ED7E-3E49-9124-B6AF-48AF00C4C2E5}"/>
                </a:ext>
              </a:extLst>
            </p:cNvPr>
            <p:cNvSpPr txBox="1"/>
            <p:nvPr/>
          </p:nvSpPr>
          <p:spPr>
            <a:xfrm>
              <a:off x="903108" y="3496118"/>
              <a:ext cx="542100" cy="276981"/>
            </a:xfrm>
            <a:prstGeom prst="rect">
              <a:avLst/>
            </a:prstGeom>
            <a:noFill/>
          </p:spPr>
          <p:txBody>
            <a:bodyPr wrap="non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it-IT" sz="1200" u="none" strike="noStrike" kern="1200" cap="none" spc="0" normalizeH="0" baseline="0" noProof="0">
                  <a:ln>
                    <a:noFill/>
                  </a:ln>
                  <a:solidFill>
                    <a:prstClr val="black"/>
                  </a:solidFill>
                  <a:effectLst/>
                  <a:uLnTx/>
                  <a:uFillTx/>
                  <a:latin typeface="Brandon Grotesque Medium" panose="020B0603020203060202" pitchFamily="34" charset="0"/>
                  <a:cs typeface="Arial"/>
                  <a:sym typeface="Arial"/>
                </a:rPr>
                <a:t>2005</a:t>
              </a:r>
              <a:endParaRPr kumimoji="0" lang="id-ID"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endParaRPr>
            </a:p>
          </p:txBody>
        </p:sp>
        <p:cxnSp>
          <p:nvCxnSpPr>
            <p:cNvPr id="12" name="Connettore 1 13">
              <a:extLst>
                <a:ext uri="{FF2B5EF4-FFF2-40B4-BE49-F238E27FC236}">
                  <a16:creationId xmlns:a16="http://schemas.microsoft.com/office/drawing/2014/main" id="{A9CE33E4-4DE2-10CF-F59C-92EA4502246C}"/>
                </a:ext>
              </a:extLst>
            </p:cNvPr>
            <p:cNvCxnSpPr>
              <a:cxnSpLocks/>
            </p:cNvCxnSpPr>
            <p:nvPr/>
          </p:nvCxnSpPr>
          <p:spPr>
            <a:xfrm>
              <a:off x="1378984" y="3542166"/>
              <a:ext cx="0" cy="762066"/>
            </a:xfrm>
            <a:prstGeom prst="line">
              <a:avLst/>
            </a:prstGeom>
            <a:ln w="1905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 name="Ovale 12">
              <a:extLst>
                <a:ext uri="{FF2B5EF4-FFF2-40B4-BE49-F238E27FC236}">
                  <a16:creationId xmlns:a16="http://schemas.microsoft.com/office/drawing/2014/main" id="{73AFC019-2462-F38F-A4E1-6C6698DA7A87}"/>
                </a:ext>
              </a:extLst>
            </p:cNvPr>
            <p:cNvSpPr/>
            <p:nvPr/>
          </p:nvSpPr>
          <p:spPr>
            <a:xfrm>
              <a:off x="1311760" y="4285470"/>
              <a:ext cx="134448" cy="134448"/>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t-IT" sz="800" u="none" strike="noStrike" kern="1200" cap="none" spc="0" normalizeH="0" baseline="0" noProof="0">
                <a:ln>
                  <a:noFill/>
                </a:ln>
                <a:solidFill>
                  <a:prstClr val="white"/>
                </a:solidFill>
                <a:effectLst/>
                <a:uLnTx/>
                <a:uFillTx/>
                <a:latin typeface="Brandon Grotesque Medium" panose="020B0603020203060202" pitchFamily="34" charset="0"/>
                <a:sym typeface="Arial"/>
              </a:endParaRPr>
            </a:p>
          </p:txBody>
        </p:sp>
      </p:grpSp>
      <p:grpSp>
        <p:nvGrpSpPr>
          <p:cNvPr id="14" name="Gruppo 13">
            <a:extLst>
              <a:ext uri="{FF2B5EF4-FFF2-40B4-BE49-F238E27FC236}">
                <a16:creationId xmlns:a16="http://schemas.microsoft.com/office/drawing/2014/main" id="{947FFF94-CF7A-697D-424F-52D052487FB6}"/>
              </a:ext>
            </a:extLst>
          </p:cNvPr>
          <p:cNvGrpSpPr/>
          <p:nvPr/>
        </p:nvGrpSpPr>
        <p:grpSpPr>
          <a:xfrm>
            <a:off x="1046657" y="2300776"/>
            <a:ext cx="1480282" cy="1259719"/>
            <a:chOff x="1604683" y="2312825"/>
            <a:chExt cx="1480282" cy="1259719"/>
          </a:xfrm>
        </p:grpSpPr>
        <p:sp>
          <p:nvSpPr>
            <p:cNvPr id="15" name="TextBox 31">
              <a:extLst>
                <a:ext uri="{FF2B5EF4-FFF2-40B4-BE49-F238E27FC236}">
                  <a16:creationId xmlns:a16="http://schemas.microsoft.com/office/drawing/2014/main" id="{30E58A0B-7C3D-8C56-C16F-05F597012321}"/>
                </a:ext>
              </a:extLst>
            </p:cNvPr>
            <p:cNvSpPr txBox="1"/>
            <p:nvPr/>
          </p:nvSpPr>
          <p:spPr>
            <a:xfrm>
              <a:off x="1604683" y="2312825"/>
              <a:ext cx="1480282" cy="584757"/>
            </a:xfrm>
            <a:prstGeom prst="rect">
              <a:avLst/>
            </a:prstGeom>
            <a:noFill/>
          </p:spPr>
          <p:txBody>
            <a:bodyPr wrap="squar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dirty="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FIRST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dirty="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HYBRID CPU-GPU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dirty="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NVIDIA TESLA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dirty="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CLUSTER</a:t>
              </a:r>
            </a:p>
          </p:txBody>
        </p:sp>
        <p:sp>
          <p:nvSpPr>
            <p:cNvPr id="16" name="TextBox 33">
              <a:extLst>
                <a:ext uri="{FF2B5EF4-FFF2-40B4-BE49-F238E27FC236}">
                  <a16:creationId xmlns:a16="http://schemas.microsoft.com/office/drawing/2014/main" id="{9E149C91-D016-ED59-5249-D3A73AB77F28}"/>
                </a:ext>
              </a:extLst>
            </p:cNvPr>
            <p:cNvSpPr txBox="1"/>
            <p:nvPr/>
          </p:nvSpPr>
          <p:spPr>
            <a:xfrm>
              <a:off x="1846961" y="3295563"/>
              <a:ext cx="543703" cy="276981"/>
            </a:xfrm>
            <a:prstGeom prst="rect">
              <a:avLst/>
            </a:prstGeom>
            <a:noFill/>
          </p:spPr>
          <p:txBody>
            <a:bodyPr wrap="non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2009</a:t>
              </a:r>
              <a:endParaRPr kumimoji="0" lang="id-ID"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endParaRPr>
            </a:p>
          </p:txBody>
        </p:sp>
        <p:cxnSp>
          <p:nvCxnSpPr>
            <p:cNvPr id="17" name="Connettore 1 13">
              <a:extLst>
                <a:ext uri="{FF2B5EF4-FFF2-40B4-BE49-F238E27FC236}">
                  <a16:creationId xmlns:a16="http://schemas.microsoft.com/office/drawing/2014/main" id="{53BFDFB8-AB1E-A97E-8B06-C8203F993459}"/>
                </a:ext>
              </a:extLst>
            </p:cNvPr>
            <p:cNvCxnSpPr>
              <a:cxnSpLocks/>
            </p:cNvCxnSpPr>
            <p:nvPr/>
          </p:nvCxnSpPr>
          <p:spPr>
            <a:xfrm>
              <a:off x="2328805" y="2993495"/>
              <a:ext cx="0" cy="529822"/>
            </a:xfrm>
            <a:prstGeom prst="line">
              <a:avLst/>
            </a:prstGeom>
            <a:ln w="1905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Ovale 17">
              <a:extLst>
                <a:ext uri="{FF2B5EF4-FFF2-40B4-BE49-F238E27FC236}">
                  <a16:creationId xmlns:a16="http://schemas.microsoft.com/office/drawing/2014/main" id="{398555F8-F591-7EC2-5FF2-833607561782}"/>
                </a:ext>
              </a:extLst>
            </p:cNvPr>
            <p:cNvSpPr/>
            <p:nvPr/>
          </p:nvSpPr>
          <p:spPr>
            <a:xfrm>
              <a:off x="2261581" y="2908793"/>
              <a:ext cx="134448" cy="134448"/>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t-IT" sz="800" u="none" strike="noStrike" kern="1200" cap="none" spc="0" normalizeH="0" baseline="0" noProof="0">
                <a:ln>
                  <a:noFill/>
                </a:ln>
                <a:solidFill>
                  <a:prstClr val="white"/>
                </a:solidFill>
                <a:effectLst/>
                <a:uLnTx/>
                <a:uFillTx/>
                <a:latin typeface="Brandon Grotesque Medium" panose="020B0603020203060202" pitchFamily="34" charset="0"/>
                <a:sym typeface="Arial"/>
              </a:endParaRPr>
            </a:p>
          </p:txBody>
        </p:sp>
      </p:grpSp>
      <p:grpSp>
        <p:nvGrpSpPr>
          <p:cNvPr id="19" name="Gruppo 18">
            <a:extLst>
              <a:ext uri="{FF2B5EF4-FFF2-40B4-BE49-F238E27FC236}">
                <a16:creationId xmlns:a16="http://schemas.microsoft.com/office/drawing/2014/main" id="{908A54F7-7F06-1A87-63EF-F320B24755B8}"/>
              </a:ext>
            </a:extLst>
          </p:cNvPr>
          <p:cNvGrpSpPr/>
          <p:nvPr/>
        </p:nvGrpSpPr>
        <p:grpSpPr>
          <a:xfrm>
            <a:off x="2148876" y="2027968"/>
            <a:ext cx="1535330" cy="1522583"/>
            <a:chOff x="3409045" y="2041303"/>
            <a:chExt cx="1535330" cy="1522583"/>
          </a:xfrm>
        </p:grpSpPr>
        <p:sp>
          <p:nvSpPr>
            <p:cNvPr id="20" name="TextBox 81">
              <a:extLst>
                <a:ext uri="{FF2B5EF4-FFF2-40B4-BE49-F238E27FC236}">
                  <a16:creationId xmlns:a16="http://schemas.microsoft.com/office/drawing/2014/main" id="{3F8884C3-78BD-6564-E2CF-A536F44509C8}"/>
                </a:ext>
              </a:extLst>
            </p:cNvPr>
            <p:cNvSpPr txBox="1"/>
            <p:nvPr/>
          </p:nvSpPr>
          <p:spPr>
            <a:xfrm>
              <a:off x="3409045" y="2041303"/>
              <a:ext cx="1535330" cy="584757"/>
            </a:xfrm>
            <a:prstGeom prst="rect">
              <a:avLst/>
            </a:prstGeom>
            <a:noFill/>
          </p:spPr>
          <p:txBody>
            <a:bodyPr wrap="squar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FIRST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ARM+GPU SERVER </a:t>
              </a:r>
              <a:endParaRPr lang="en-US" sz="800">
                <a:solidFill>
                  <a:prstClr val="black"/>
                </a:solidFill>
                <a:latin typeface="Brandon Grotesque Medium" panose="020B0603020203060202" pitchFamily="34" charset="0"/>
                <a:ea typeface="Lato" panose="020F0502020204030203" pitchFamily="34" charset="0"/>
                <a:cs typeface="Lato" panose="020F0502020204030203" pitchFamily="34" charset="0"/>
                <a:sym typeface="Aria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FIRST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ARM CLUSTER</a:t>
              </a:r>
            </a:p>
          </p:txBody>
        </p:sp>
        <p:sp>
          <p:nvSpPr>
            <p:cNvPr id="21" name="TextBox 82">
              <a:extLst>
                <a:ext uri="{FF2B5EF4-FFF2-40B4-BE49-F238E27FC236}">
                  <a16:creationId xmlns:a16="http://schemas.microsoft.com/office/drawing/2014/main" id="{9FB44131-AC61-A025-6C79-B7F162DB185A}"/>
                </a:ext>
              </a:extLst>
            </p:cNvPr>
            <p:cNvSpPr txBox="1"/>
            <p:nvPr/>
          </p:nvSpPr>
          <p:spPr>
            <a:xfrm>
              <a:off x="3559292" y="3286905"/>
              <a:ext cx="497216" cy="276981"/>
            </a:xfrm>
            <a:prstGeom prst="rect">
              <a:avLst/>
            </a:prstGeom>
            <a:noFill/>
          </p:spPr>
          <p:txBody>
            <a:bodyPr wrap="non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2013</a:t>
              </a:r>
              <a:endParaRPr kumimoji="0" lang="id-ID"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endParaRPr>
            </a:p>
          </p:txBody>
        </p:sp>
        <p:cxnSp>
          <p:nvCxnSpPr>
            <p:cNvPr id="22" name="Connettore 1 13">
              <a:extLst>
                <a:ext uri="{FF2B5EF4-FFF2-40B4-BE49-F238E27FC236}">
                  <a16:creationId xmlns:a16="http://schemas.microsoft.com/office/drawing/2014/main" id="{BB2A5E64-ED6F-46F1-7A41-6C7D74D56847}"/>
                </a:ext>
              </a:extLst>
            </p:cNvPr>
            <p:cNvCxnSpPr>
              <a:cxnSpLocks/>
              <a:stCxn id="23" idx="0"/>
            </p:cNvCxnSpPr>
            <p:nvPr/>
          </p:nvCxnSpPr>
          <p:spPr>
            <a:xfrm>
              <a:off x="4127108" y="2662659"/>
              <a:ext cx="0" cy="847870"/>
            </a:xfrm>
            <a:prstGeom prst="line">
              <a:avLst/>
            </a:prstGeom>
            <a:ln w="1905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 name="Ovale 22">
              <a:extLst>
                <a:ext uri="{FF2B5EF4-FFF2-40B4-BE49-F238E27FC236}">
                  <a16:creationId xmlns:a16="http://schemas.microsoft.com/office/drawing/2014/main" id="{8D802886-60FF-1EE0-ED69-B2C7D74DFEB1}"/>
                </a:ext>
              </a:extLst>
            </p:cNvPr>
            <p:cNvSpPr/>
            <p:nvPr/>
          </p:nvSpPr>
          <p:spPr>
            <a:xfrm>
              <a:off x="4059884" y="2662659"/>
              <a:ext cx="134448" cy="134448"/>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t-IT" sz="800" u="none" strike="noStrike" kern="1200" cap="none" spc="0" normalizeH="0" baseline="0" noProof="0">
                <a:ln>
                  <a:noFill/>
                </a:ln>
                <a:solidFill>
                  <a:prstClr val="white"/>
                </a:solidFill>
                <a:effectLst/>
                <a:uLnTx/>
                <a:uFillTx/>
                <a:latin typeface="Brandon Grotesque Medium" panose="020B0603020203060202" pitchFamily="34" charset="0"/>
                <a:sym typeface="Arial"/>
              </a:endParaRPr>
            </a:p>
          </p:txBody>
        </p:sp>
      </p:grpSp>
      <p:grpSp>
        <p:nvGrpSpPr>
          <p:cNvPr id="24" name="Gruppo 23">
            <a:extLst>
              <a:ext uri="{FF2B5EF4-FFF2-40B4-BE49-F238E27FC236}">
                <a16:creationId xmlns:a16="http://schemas.microsoft.com/office/drawing/2014/main" id="{E40BDE4B-242C-5AC4-0E9E-BCAD11847785}"/>
              </a:ext>
            </a:extLst>
          </p:cNvPr>
          <p:cNvGrpSpPr/>
          <p:nvPr/>
        </p:nvGrpSpPr>
        <p:grpSpPr>
          <a:xfrm>
            <a:off x="5179065" y="3472858"/>
            <a:ext cx="1338297" cy="1015584"/>
            <a:chOff x="7170423" y="3472487"/>
            <a:chExt cx="1338297" cy="1015584"/>
          </a:xfrm>
        </p:grpSpPr>
        <p:sp>
          <p:nvSpPr>
            <p:cNvPr id="25" name="TextBox 44">
              <a:extLst>
                <a:ext uri="{FF2B5EF4-FFF2-40B4-BE49-F238E27FC236}">
                  <a16:creationId xmlns:a16="http://schemas.microsoft.com/office/drawing/2014/main" id="{535B0610-B082-8836-DBC7-EF286032F371}"/>
                </a:ext>
              </a:extLst>
            </p:cNvPr>
            <p:cNvSpPr txBox="1"/>
            <p:nvPr/>
          </p:nvSpPr>
          <p:spPr>
            <a:xfrm>
              <a:off x="7170423" y="4149535"/>
              <a:ext cx="1338297" cy="338536"/>
            </a:xfrm>
            <a:prstGeom prst="rect">
              <a:avLst/>
            </a:prstGeom>
            <a:noFill/>
          </p:spPr>
          <p:txBody>
            <a:bodyPr wrap="squar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dirty="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SW INTEGRATION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dirty="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&amp; CI/CD FACTORY</a:t>
              </a:r>
            </a:p>
          </p:txBody>
        </p:sp>
        <p:sp>
          <p:nvSpPr>
            <p:cNvPr id="26" name="TextBox 46">
              <a:extLst>
                <a:ext uri="{FF2B5EF4-FFF2-40B4-BE49-F238E27FC236}">
                  <a16:creationId xmlns:a16="http://schemas.microsoft.com/office/drawing/2014/main" id="{C756AD88-BB63-37E2-7BB9-00EAD25F0A0C}"/>
                </a:ext>
              </a:extLst>
            </p:cNvPr>
            <p:cNvSpPr txBox="1"/>
            <p:nvPr/>
          </p:nvSpPr>
          <p:spPr>
            <a:xfrm>
              <a:off x="7397572" y="3472487"/>
              <a:ext cx="498819" cy="276981"/>
            </a:xfrm>
            <a:prstGeom prst="rect">
              <a:avLst/>
            </a:prstGeom>
            <a:noFill/>
          </p:spPr>
          <p:txBody>
            <a:bodyPr wrap="non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2019</a:t>
              </a:r>
              <a:endParaRPr kumimoji="0" lang="id-ID"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endParaRPr>
            </a:p>
          </p:txBody>
        </p:sp>
        <p:cxnSp>
          <p:nvCxnSpPr>
            <p:cNvPr id="27" name="Connettore 1 13">
              <a:extLst>
                <a:ext uri="{FF2B5EF4-FFF2-40B4-BE49-F238E27FC236}">
                  <a16:creationId xmlns:a16="http://schemas.microsoft.com/office/drawing/2014/main" id="{69BE02C0-9BFE-B743-CC6B-A7932820E585}"/>
                </a:ext>
              </a:extLst>
            </p:cNvPr>
            <p:cNvCxnSpPr>
              <a:cxnSpLocks/>
            </p:cNvCxnSpPr>
            <p:nvPr/>
          </p:nvCxnSpPr>
          <p:spPr>
            <a:xfrm>
              <a:off x="7868845" y="3498906"/>
              <a:ext cx="0" cy="607925"/>
            </a:xfrm>
            <a:prstGeom prst="line">
              <a:avLst/>
            </a:prstGeom>
            <a:ln w="1905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8" name="Ovale 27">
              <a:extLst>
                <a:ext uri="{FF2B5EF4-FFF2-40B4-BE49-F238E27FC236}">
                  <a16:creationId xmlns:a16="http://schemas.microsoft.com/office/drawing/2014/main" id="{038DE9F6-A029-93F2-EF0D-570943DD3985}"/>
                </a:ext>
              </a:extLst>
            </p:cNvPr>
            <p:cNvSpPr/>
            <p:nvPr/>
          </p:nvSpPr>
          <p:spPr>
            <a:xfrm>
              <a:off x="7801621" y="3989581"/>
              <a:ext cx="134448" cy="134448"/>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t-IT" sz="800" u="none" strike="noStrike" kern="1200" cap="none" spc="0" normalizeH="0" baseline="0" noProof="0">
                <a:ln>
                  <a:noFill/>
                </a:ln>
                <a:solidFill>
                  <a:prstClr val="white"/>
                </a:solidFill>
                <a:effectLst/>
                <a:uLnTx/>
                <a:uFillTx/>
                <a:latin typeface="Brandon Grotesque Medium" panose="020B0603020203060202" pitchFamily="34" charset="0"/>
                <a:sym typeface="Arial"/>
              </a:endParaRPr>
            </a:p>
          </p:txBody>
        </p:sp>
      </p:grpSp>
      <p:grpSp>
        <p:nvGrpSpPr>
          <p:cNvPr id="38" name="Gruppo 37">
            <a:extLst>
              <a:ext uri="{FF2B5EF4-FFF2-40B4-BE49-F238E27FC236}">
                <a16:creationId xmlns:a16="http://schemas.microsoft.com/office/drawing/2014/main" id="{A6CBEDC9-A0CD-BB85-2910-8028C239FC44}"/>
              </a:ext>
            </a:extLst>
          </p:cNvPr>
          <p:cNvGrpSpPr/>
          <p:nvPr/>
        </p:nvGrpSpPr>
        <p:grpSpPr>
          <a:xfrm>
            <a:off x="6096000" y="2123092"/>
            <a:ext cx="1567568" cy="1419115"/>
            <a:chOff x="7606073" y="2146496"/>
            <a:chExt cx="1567568" cy="1419115"/>
          </a:xfrm>
        </p:grpSpPr>
        <p:sp>
          <p:nvSpPr>
            <p:cNvPr id="39" name="TextBox 41">
              <a:extLst>
                <a:ext uri="{FF2B5EF4-FFF2-40B4-BE49-F238E27FC236}">
                  <a16:creationId xmlns:a16="http://schemas.microsoft.com/office/drawing/2014/main" id="{F0FB7F30-127A-F827-6ADA-5264FDB050D8}"/>
                </a:ext>
              </a:extLst>
            </p:cNvPr>
            <p:cNvSpPr txBox="1"/>
            <p:nvPr/>
          </p:nvSpPr>
          <p:spPr>
            <a:xfrm>
              <a:off x="7750307" y="2488463"/>
              <a:ext cx="1423334" cy="276981"/>
            </a:xfrm>
            <a:prstGeom prst="rect">
              <a:avLst/>
            </a:prstGeom>
            <a:noFill/>
          </p:spPr>
          <p:txBody>
            <a:bodyPr wrap="squar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E4 DEUTSCHLAND</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600">
                  <a:solidFill>
                    <a:prstClr val="black"/>
                  </a:solidFill>
                  <a:latin typeface="Brandon Grotesque Medium" panose="020B0603020203060202" pitchFamily="34" charset="0"/>
                  <a:ea typeface="Lato" panose="020F0502020204030203" pitchFamily="34" charset="0"/>
                  <a:cs typeface="Lato" panose="020F0502020204030203" pitchFamily="34" charset="0"/>
                  <a:sym typeface="Arial"/>
                </a:rPr>
                <a:t>FOUNDATION</a:t>
              </a:r>
              <a:endParaRPr kumimoji="0" lang="en-US" sz="6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endParaRPr>
            </a:p>
          </p:txBody>
        </p:sp>
        <p:sp>
          <p:nvSpPr>
            <p:cNvPr id="40" name="TextBox 43">
              <a:extLst>
                <a:ext uri="{FF2B5EF4-FFF2-40B4-BE49-F238E27FC236}">
                  <a16:creationId xmlns:a16="http://schemas.microsoft.com/office/drawing/2014/main" id="{1B1D0A20-B3BB-63A3-6945-CD9BDC7B1B6B}"/>
                </a:ext>
              </a:extLst>
            </p:cNvPr>
            <p:cNvSpPr txBox="1"/>
            <p:nvPr/>
          </p:nvSpPr>
          <p:spPr>
            <a:xfrm>
              <a:off x="7606073" y="3288630"/>
              <a:ext cx="941680" cy="276981"/>
            </a:xfrm>
            <a:prstGeom prst="rect">
              <a:avLst/>
            </a:prstGeom>
            <a:noFill/>
          </p:spPr>
          <p:txBody>
            <a:bodyPr wrap="squar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2021</a:t>
              </a:r>
              <a:endParaRPr kumimoji="0" lang="id-ID"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endParaRPr>
            </a:p>
          </p:txBody>
        </p:sp>
        <p:cxnSp>
          <p:nvCxnSpPr>
            <p:cNvPr id="41" name="Connettore 1 13">
              <a:extLst>
                <a:ext uri="{FF2B5EF4-FFF2-40B4-BE49-F238E27FC236}">
                  <a16:creationId xmlns:a16="http://schemas.microsoft.com/office/drawing/2014/main" id="{5DA1E9D2-ED4F-494C-6060-2D4AD6BB073D}"/>
                </a:ext>
              </a:extLst>
            </p:cNvPr>
            <p:cNvCxnSpPr>
              <a:cxnSpLocks/>
            </p:cNvCxnSpPr>
            <p:nvPr/>
          </p:nvCxnSpPr>
          <p:spPr>
            <a:xfrm>
              <a:off x="8413880" y="2890981"/>
              <a:ext cx="0" cy="607925"/>
            </a:xfrm>
            <a:prstGeom prst="line">
              <a:avLst/>
            </a:prstGeom>
            <a:ln w="1905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2" name="Ovale 41">
              <a:extLst>
                <a:ext uri="{FF2B5EF4-FFF2-40B4-BE49-F238E27FC236}">
                  <a16:creationId xmlns:a16="http://schemas.microsoft.com/office/drawing/2014/main" id="{1E2E42B0-0307-E0E1-699D-66C8508D0E3C}"/>
                </a:ext>
              </a:extLst>
            </p:cNvPr>
            <p:cNvSpPr/>
            <p:nvPr/>
          </p:nvSpPr>
          <p:spPr>
            <a:xfrm>
              <a:off x="8346656" y="2769227"/>
              <a:ext cx="134448" cy="134448"/>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t-IT" sz="800" u="none" strike="noStrike" kern="1200" cap="none" spc="0" normalizeH="0" baseline="0" noProof="0">
                <a:ln>
                  <a:noFill/>
                </a:ln>
                <a:solidFill>
                  <a:prstClr val="white"/>
                </a:solidFill>
                <a:effectLst/>
                <a:uLnTx/>
                <a:uFillTx/>
                <a:latin typeface="Brandon Grotesque Medium" panose="020B0603020203060202" pitchFamily="34" charset="0"/>
                <a:sym typeface="Arial"/>
              </a:endParaRPr>
            </a:p>
          </p:txBody>
        </p:sp>
        <p:pic>
          <p:nvPicPr>
            <p:cNvPr id="43" name="Elemento grafico 42">
              <a:extLst>
                <a:ext uri="{FF2B5EF4-FFF2-40B4-BE49-F238E27FC236}">
                  <a16:creationId xmlns:a16="http://schemas.microsoft.com/office/drawing/2014/main" id="{799553CF-9B2B-2DB3-5434-1E8FB98267CB}"/>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278843" y="2146496"/>
              <a:ext cx="282426" cy="332041"/>
            </a:xfrm>
            <a:prstGeom prst="rect">
              <a:avLst/>
            </a:prstGeom>
          </p:spPr>
        </p:pic>
      </p:grpSp>
      <p:grpSp>
        <p:nvGrpSpPr>
          <p:cNvPr id="48" name="Gruppo 47">
            <a:extLst>
              <a:ext uri="{FF2B5EF4-FFF2-40B4-BE49-F238E27FC236}">
                <a16:creationId xmlns:a16="http://schemas.microsoft.com/office/drawing/2014/main" id="{A1AD8EEA-3435-B8C5-8F99-8EDD6FB4A57A}"/>
              </a:ext>
            </a:extLst>
          </p:cNvPr>
          <p:cNvGrpSpPr/>
          <p:nvPr/>
        </p:nvGrpSpPr>
        <p:grpSpPr>
          <a:xfrm>
            <a:off x="1622488" y="3472858"/>
            <a:ext cx="1177681" cy="1093272"/>
            <a:chOff x="2360617" y="3489116"/>
            <a:chExt cx="1177681" cy="1093272"/>
          </a:xfrm>
        </p:grpSpPr>
        <p:sp>
          <p:nvSpPr>
            <p:cNvPr id="49" name="TextBox 38">
              <a:extLst>
                <a:ext uri="{FF2B5EF4-FFF2-40B4-BE49-F238E27FC236}">
                  <a16:creationId xmlns:a16="http://schemas.microsoft.com/office/drawing/2014/main" id="{5434EA9F-3D54-CFA7-0731-E4ED013AF510}"/>
                </a:ext>
              </a:extLst>
            </p:cNvPr>
            <p:cNvSpPr txBox="1"/>
            <p:nvPr/>
          </p:nvSpPr>
          <p:spPr>
            <a:xfrm>
              <a:off x="2360617" y="4012321"/>
              <a:ext cx="1177681" cy="338536"/>
            </a:xfrm>
            <a:prstGeom prst="rect">
              <a:avLst/>
            </a:prstGeom>
            <a:noFill/>
          </p:spPr>
          <p:txBody>
            <a:bodyPr wrap="squar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SGI ITALIA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ACQUISITION</a:t>
              </a:r>
            </a:p>
          </p:txBody>
        </p:sp>
        <p:sp>
          <p:nvSpPr>
            <p:cNvPr id="50" name="TextBox 40">
              <a:extLst>
                <a:ext uri="{FF2B5EF4-FFF2-40B4-BE49-F238E27FC236}">
                  <a16:creationId xmlns:a16="http://schemas.microsoft.com/office/drawing/2014/main" id="{C7F76FAB-B0DE-6597-4ED7-F0128FA3943A}"/>
                </a:ext>
              </a:extLst>
            </p:cNvPr>
            <p:cNvSpPr txBox="1"/>
            <p:nvPr/>
          </p:nvSpPr>
          <p:spPr>
            <a:xfrm>
              <a:off x="2533045" y="3489116"/>
              <a:ext cx="495612" cy="276981"/>
            </a:xfrm>
            <a:prstGeom prst="rect">
              <a:avLst/>
            </a:prstGeom>
            <a:noFill/>
          </p:spPr>
          <p:txBody>
            <a:bodyPr wrap="non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2012</a:t>
              </a:r>
              <a:endParaRPr kumimoji="0" lang="id-ID"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endParaRPr>
            </a:p>
          </p:txBody>
        </p:sp>
        <p:pic>
          <p:nvPicPr>
            <p:cNvPr id="51" name="Picture 9">
              <a:extLst>
                <a:ext uri="{FF2B5EF4-FFF2-40B4-BE49-F238E27FC236}">
                  <a16:creationId xmlns:a16="http://schemas.microsoft.com/office/drawing/2014/main" id="{0306DD46-9BD5-ACA1-064B-121B5F7BE52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74817" y="4307499"/>
              <a:ext cx="337169" cy="274889"/>
            </a:xfrm>
            <a:prstGeom prst="rect">
              <a:avLst/>
            </a:prstGeom>
          </p:spPr>
        </p:pic>
        <p:cxnSp>
          <p:nvCxnSpPr>
            <p:cNvPr id="52" name="Connettore 1 51">
              <a:extLst>
                <a:ext uri="{FF2B5EF4-FFF2-40B4-BE49-F238E27FC236}">
                  <a16:creationId xmlns:a16="http://schemas.microsoft.com/office/drawing/2014/main" id="{D02CA89D-B86A-2D2C-09F1-AB4E7D6FD1A2}"/>
                </a:ext>
              </a:extLst>
            </p:cNvPr>
            <p:cNvCxnSpPr>
              <a:cxnSpLocks/>
            </p:cNvCxnSpPr>
            <p:nvPr/>
          </p:nvCxnSpPr>
          <p:spPr>
            <a:xfrm>
              <a:off x="2971800" y="3525361"/>
              <a:ext cx="0" cy="355439"/>
            </a:xfrm>
            <a:prstGeom prst="line">
              <a:avLst/>
            </a:prstGeom>
            <a:ln w="1905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3" name="Ovale 52">
              <a:extLst>
                <a:ext uri="{FF2B5EF4-FFF2-40B4-BE49-F238E27FC236}">
                  <a16:creationId xmlns:a16="http://schemas.microsoft.com/office/drawing/2014/main" id="{3ED67028-3E92-FA6B-845E-5A853146FAA9}"/>
                </a:ext>
              </a:extLst>
            </p:cNvPr>
            <p:cNvSpPr/>
            <p:nvPr/>
          </p:nvSpPr>
          <p:spPr>
            <a:xfrm>
              <a:off x="2907935" y="3860906"/>
              <a:ext cx="134448" cy="134448"/>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t-IT" sz="800" u="none" strike="noStrike" kern="1200" cap="none" spc="0" normalizeH="0" baseline="0" noProof="0">
                <a:ln>
                  <a:noFill/>
                </a:ln>
                <a:solidFill>
                  <a:prstClr val="white"/>
                </a:solidFill>
                <a:effectLst/>
                <a:uLnTx/>
                <a:uFillTx/>
                <a:latin typeface="Brandon Grotesque Medium" panose="020B0603020203060202" pitchFamily="34" charset="0"/>
                <a:sym typeface="Arial"/>
              </a:endParaRPr>
            </a:p>
          </p:txBody>
        </p:sp>
      </p:grpSp>
      <p:grpSp>
        <p:nvGrpSpPr>
          <p:cNvPr id="163" name="Gruppo 162">
            <a:extLst>
              <a:ext uri="{FF2B5EF4-FFF2-40B4-BE49-F238E27FC236}">
                <a16:creationId xmlns:a16="http://schemas.microsoft.com/office/drawing/2014/main" id="{8683E2FD-C9D3-F6CE-069A-494B65E4DF35}"/>
              </a:ext>
            </a:extLst>
          </p:cNvPr>
          <p:cNvGrpSpPr/>
          <p:nvPr/>
        </p:nvGrpSpPr>
        <p:grpSpPr>
          <a:xfrm>
            <a:off x="4065853" y="2576118"/>
            <a:ext cx="1413468" cy="991425"/>
            <a:chOff x="4065853" y="2576118"/>
            <a:chExt cx="1413468" cy="991425"/>
          </a:xfrm>
        </p:grpSpPr>
        <p:sp>
          <p:nvSpPr>
            <p:cNvPr id="55" name="TextBox 61">
              <a:extLst>
                <a:ext uri="{FF2B5EF4-FFF2-40B4-BE49-F238E27FC236}">
                  <a16:creationId xmlns:a16="http://schemas.microsoft.com/office/drawing/2014/main" id="{0FADDE9D-4A2C-0A6A-98A4-65DAB6F9B72D}"/>
                </a:ext>
              </a:extLst>
            </p:cNvPr>
            <p:cNvSpPr txBox="1"/>
            <p:nvPr/>
          </p:nvSpPr>
          <p:spPr>
            <a:xfrm>
              <a:off x="4282453" y="3290562"/>
              <a:ext cx="503628" cy="276981"/>
            </a:xfrm>
            <a:prstGeom prst="rect">
              <a:avLst/>
            </a:prstGeom>
            <a:noFill/>
          </p:spPr>
          <p:txBody>
            <a:bodyPr wrap="non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2018</a:t>
              </a:r>
              <a:endParaRPr kumimoji="0" lang="id-ID"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endParaRPr>
            </a:p>
          </p:txBody>
        </p:sp>
        <p:sp>
          <p:nvSpPr>
            <p:cNvPr id="56" name="TextBox 76">
              <a:extLst>
                <a:ext uri="{FF2B5EF4-FFF2-40B4-BE49-F238E27FC236}">
                  <a16:creationId xmlns:a16="http://schemas.microsoft.com/office/drawing/2014/main" id="{118CBD2F-237A-8C2F-44AD-C70DEFB10B3D}"/>
                </a:ext>
              </a:extLst>
            </p:cNvPr>
            <p:cNvSpPr txBox="1"/>
            <p:nvPr/>
          </p:nvSpPr>
          <p:spPr>
            <a:xfrm>
              <a:off x="4065853" y="2757866"/>
              <a:ext cx="1413468" cy="307758"/>
            </a:xfrm>
            <a:prstGeom prst="rect">
              <a:avLst/>
            </a:prstGeom>
            <a:noFill/>
          </p:spPr>
          <p:txBody>
            <a:bodyPr wrap="squar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u="none" strike="noStrike" kern="1200" cap="none" spc="0" normalizeH="0" baseline="0" noProof="0" dirty="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E4 ANALYTICS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u="none" strike="noStrike" kern="1200" cap="none" spc="0" normalizeH="0" baseline="0" noProof="0" dirty="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FOUNDATION</a:t>
              </a:r>
            </a:p>
          </p:txBody>
        </p:sp>
        <p:cxnSp>
          <p:nvCxnSpPr>
            <p:cNvPr id="57" name="Connettore 1 13">
              <a:extLst>
                <a:ext uri="{FF2B5EF4-FFF2-40B4-BE49-F238E27FC236}">
                  <a16:creationId xmlns:a16="http://schemas.microsoft.com/office/drawing/2014/main" id="{61FBF29D-8C1E-9F80-DB82-000A185D14A8}"/>
                </a:ext>
              </a:extLst>
            </p:cNvPr>
            <p:cNvCxnSpPr>
              <a:cxnSpLocks/>
              <a:stCxn id="58" idx="0"/>
            </p:cNvCxnSpPr>
            <p:nvPr/>
          </p:nvCxnSpPr>
          <p:spPr>
            <a:xfrm>
              <a:off x="4747743" y="3070311"/>
              <a:ext cx="0" cy="426409"/>
            </a:xfrm>
            <a:prstGeom prst="line">
              <a:avLst/>
            </a:prstGeom>
            <a:ln w="1905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8" name="Ovale 57">
              <a:extLst>
                <a:ext uri="{FF2B5EF4-FFF2-40B4-BE49-F238E27FC236}">
                  <a16:creationId xmlns:a16="http://schemas.microsoft.com/office/drawing/2014/main" id="{523C180E-1788-00E7-4FDC-2FE7C15229B0}"/>
                </a:ext>
              </a:extLst>
            </p:cNvPr>
            <p:cNvSpPr/>
            <p:nvPr/>
          </p:nvSpPr>
          <p:spPr>
            <a:xfrm>
              <a:off x="4680519" y="3070311"/>
              <a:ext cx="134448" cy="134448"/>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t-IT" sz="800" u="none" strike="noStrike" kern="1200" cap="none" spc="0" normalizeH="0" baseline="0" noProof="0">
                <a:ln>
                  <a:noFill/>
                </a:ln>
                <a:solidFill>
                  <a:prstClr val="white"/>
                </a:solidFill>
                <a:effectLst/>
                <a:uLnTx/>
                <a:uFillTx/>
                <a:latin typeface="Brandon Grotesque Medium" panose="020B0603020203060202" pitchFamily="34" charset="0"/>
                <a:sym typeface="Arial"/>
              </a:endParaRPr>
            </a:p>
          </p:txBody>
        </p:sp>
        <p:pic>
          <p:nvPicPr>
            <p:cNvPr id="59" name="Elemento grafico 58">
              <a:extLst>
                <a:ext uri="{FF2B5EF4-FFF2-40B4-BE49-F238E27FC236}">
                  <a16:creationId xmlns:a16="http://schemas.microsoft.com/office/drawing/2014/main" id="{41E56856-B74B-729D-A451-196219FDAC89}"/>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249693" y="2576118"/>
              <a:ext cx="1072776" cy="133402"/>
            </a:xfrm>
            <a:prstGeom prst="rect">
              <a:avLst/>
            </a:prstGeom>
          </p:spPr>
        </p:pic>
      </p:grpSp>
      <p:grpSp>
        <p:nvGrpSpPr>
          <p:cNvPr id="74" name="Gruppo 73">
            <a:extLst>
              <a:ext uri="{FF2B5EF4-FFF2-40B4-BE49-F238E27FC236}">
                <a16:creationId xmlns:a16="http://schemas.microsoft.com/office/drawing/2014/main" id="{67AC8F3C-606C-86B8-6470-BE7446D69581}"/>
              </a:ext>
            </a:extLst>
          </p:cNvPr>
          <p:cNvGrpSpPr/>
          <p:nvPr/>
        </p:nvGrpSpPr>
        <p:grpSpPr>
          <a:xfrm>
            <a:off x="8767600" y="1837641"/>
            <a:ext cx="1398068" cy="1706020"/>
            <a:chOff x="9183088" y="1855979"/>
            <a:chExt cx="1398068" cy="1706020"/>
          </a:xfrm>
        </p:grpSpPr>
        <p:sp>
          <p:nvSpPr>
            <p:cNvPr id="44" name="TextBox 43">
              <a:extLst>
                <a:ext uri="{FF2B5EF4-FFF2-40B4-BE49-F238E27FC236}">
                  <a16:creationId xmlns:a16="http://schemas.microsoft.com/office/drawing/2014/main" id="{AA935A53-318F-C7EC-20CE-E97E75F749D3}"/>
                </a:ext>
              </a:extLst>
            </p:cNvPr>
            <p:cNvSpPr txBox="1"/>
            <p:nvPr/>
          </p:nvSpPr>
          <p:spPr>
            <a:xfrm>
              <a:off x="9183088" y="3285018"/>
              <a:ext cx="941680" cy="276981"/>
            </a:xfrm>
            <a:prstGeom prst="rect">
              <a:avLst/>
            </a:prstGeom>
            <a:noFill/>
          </p:spPr>
          <p:txBody>
            <a:bodyPr wrap="squar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a:latin typeface="Brandon Grotesque Medium" panose="020B0603020203060202" pitchFamily="34" charset="0"/>
                  <a:ea typeface="Lato" panose="020F0502020204030203" pitchFamily="34" charset="0"/>
                  <a:cs typeface="Lato" panose="020F0502020204030203" pitchFamily="34" charset="0"/>
                  <a:sym typeface="Arial"/>
                </a:rPr>
                <a:t>2023</a:t>
              </a:r>
              <a:endParaRPr lang="id-ID" sz="800">
                <a:latin typeface="Brandon Grotesque Medium" panose="020B0603020203060202" pitchFamily="34" charset="0"/>
                <a:ea typeface="Lato" panose="020F0502020204030203" pitchFamily="34" charset="0"/>
                <a:cs typeface="Lato" panose="020F0502020204030203" pitchFamily="34" charset="0"/>
                <a:sym typeface="Arial"/>
              </a:endParaRPr>
            </a:p>
          </p:txBody>
        </p:sp>
        <p:cxnSp>
          <p:nvCxnSpPr>
            <p:cNvPr id="45" name="Connettore 1 13">
              <a:extLst>
                <a:ext uri="{FF2B5EF4-FFF2-40B4-BE49-F238E27FC236}">
                  <a16:creationId xmlns:a16="http://schemas.microsoft.com/office/drawing/2014/main" id="{EE89D773-1920-CF22-1BE2-CF8C8B366867}"/>
                </a:ext>
              </a:extLst>
            </p:cNvPr>
            <p:cNvCxnSpPr>
              <a:cxnSpLocks/>
            </p:cNvCxnSpPr>
            <p:nvPr/>
          </p:nvCxnSpPr>
          <p:spPr>
            <a:xfrm>
              <a:off x="10026897" y="2887950"/>
              <a:ext cx="0" cy="607925"/>
            </a:xfrm>
            <a:prstGeom prst="line">
              <a:avLst/>
            </a:prstGeom>
            <a:ln w="1905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6" name="Ovale 45">
              <a:extLst>
                <a:ext uri="{FF2B5EF4-FFF2-40B4-BE49-F238E27FC236}">
                  <a16:creationId xmlns:a16="http://schemas.microsoft.com/office/drawing/2014/main" id="{73E880B7-DA3C-4F95-14F3-0FB18B315F65}"/>
                </a:ext>
              </a:extLst>
            </p:cNvPr>
            <p:cNvSpPr/>
            <p:nvPr/>
          </p:nvSpPr>
          <p:spPr>
            <a:xfrm>
              <a:off x="9959673" y="2766196"/>
              <a:ext cx="134448" cy="134448"/>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t-IT" sz="800" u="none" strike="noStrike" kern="1200" cap="none" spc="0" normalizeH="0" baseline="0" noProof="0">
                <a:ln>
                  <a:noFill/>
                </a:ln>
                <a:solidFill>
                  <a:schemeClr val="tx1"/>
                </a:solidFill>
                <a:effectLst/>
                <a:uLnTx/>
                <a:uFillTx/>
                <a:latin typeface="Brandon Grotesque Medium" panose="020B0603020203060202" pitchFamily="34" charset="0"/>
                <a:sym typeface="Arial"/>
              </a:endParaRPr>
            </a:p>
          </p:txBody>
        </p:sp>
        <p:sp>
          <p:nvSpPr>
            <p:cNvPr id="47" name="TextBox 41">
              <a:extLst>
                <a:ext uri="{FF2B5EF4-FFF2-40B4-BE49-F238E27FC236}">
                  <a16:creationId xmlns:a16="http://schemas.microsoft.com/office/drawing/2014/main" id="{92E36A94-D7B4-7707-B19A-0BEF8C009B91}"/>
                </a:ext>
              </a:extLst>
            </p:cNvPr>
            <p:cNvSpPr txBox="1"/>
            <p:nvPr/>
          </p:nvSpPr>
          <p:spPr>
            <a:xfrm>
              <a:off x="9436264" y="2025777"/>
              <a:ext cx="1144892" cy="707868"/>
            </a:xfrm>
            <a:prstGeom prst="rect">
              <a:avLst/>
            </a:prstGeom>
            <a:noFill/>
          </p:spPr>
          <p:txBody>
            <a:bodyPr wrap="squar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effectLst/>
                  <a:uLnTx/>
                  <a:uFillTx/>
                  <a:latin typeface="Brandon Grotesque Medium" panose="020B0603020203060202" pitchFamily="34" charset="0"/>
                  <a:ea typeface="Lato" panose="020F0502020204030203" pitchFamily="34" charset="0"/>
                  <a:cs typeface="Lato" panose="020F0502020204030203" pitchFamily="34" charset="0"/>
                  <a:sym typeface="Arial"/>
                </a:rPr>
                <a:t>DATACENTER</a:t>
              </a:r>
              <a:endParaRPr lang="en-US" sz="800">
                <a:latin typeface="Brandon Grotesque Medium" panose="020B0603020203060202" pitchFamily="34" charset="0"/>
                <a:ea typeface="Lato" panose="020F0502020204030203" pitchFamily="34" charset="0"/>
                <a:cs typeface="Lato" panose="020F0502020204030203" pitchFamily="34" charset="0"/>
                <a:sym typeface="Aria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effectLst/>
                  <a:uLnTx/>
                  <a:uFillTx/>
                  <a:latin typeface="Brandon Grotesque Medium" panose="020B0603020203060202" pitchFamily="34" charset="0"/>
                  <a:ea typeface="Lato" panose="020F0502020204030203" pitchFamily="34" charset="0"/>
                  <a:cs typeface="Lato" panose="020F0502020204030203" pitchFamily="34" charset="0"/>
                  <a:sym typeface="Arial"/>
                </a:rPr>
                <a:t>CHIRON LAB</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effectLst/>
                  <a:uLnTx/>
                  <a:uFillTx/>
                  <a:latin typeface="Brandon Grotesque Medium" panose="020B0603020203060202" pitchFamily="34" charset="0"/>
                  <a:ea typeface="Lato" panose="020F0502020204030203" pitchFamily="34" charset="0"/>
                  <a:cs typeface="Lato" panose="020F0502020204030203" pitchFamily="34" charset="0"/>
                  <a:sym typeface="Arial"/>
                </a:rPr>
                <a:t>NVIDIA GRACE &amp;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latin typeface="Brandon Grotesque Medium" panose="020B0603020203060202" pitchFamily="34" charset="0"/>
                  <a:ea typeface="Lato" panose="020F0502020204030203" pitchFamily="34" charset="0"/>
                  <a:cs typeface="Lato" panose="020F0502020204030203" pitchFamily="34" charset="0"/>
                  <a:sym typeface="Arial"/>
                </a:rPr>
                <a:t>NVIDIA GRACE HOPPER</a:t>
              </a:r>
            </a:p>
          </p:txBody>
        </p:sp>
        <p:pic>
          <p:nvPicPr>
            <p:cNvPr id="73" name="Elemento grafico 72">
              <a:extLst>
                <a:ext uri="{FF2B5EF4-FFF2-40B4-BE49-F238E27FC236}">
                  <a16:creationId xmlns:a16="http://schemas.microsoft.com/office/drawing/2014/main" id="{32CC5FFD-D002-4DE0-FAC7-50B105E2F4CE}"/>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638498" y="1855979"/>
              <a:ext cx="827584" cy="152966"/>
            </a:xfrm>
            <a:prstGeom prst="rect">
              <a:avLst/>
            </a:prstGeom>
          </p:spPr>
        </p:pic>
      </p:grpSp>
      <p:grpSp>
        <p:nvGrpSpPr>
          <p:cNvPr id="91" name="Gruppo 90">
            <a:extLst>
              <a:ext uri="{FF2B5EF4-FFF2-40B4-BE49-F238E27FC236}">
                <a16:creationId xmlns:a16="http://schemas.microsoft.com/office/drawing/2014/main" id="{7DCB1678-27BF-F066-D046-99B54C669B36}"/>
              </a:ext>
            </a:extLst>
          </p:cNvPr>
          <p:cNvGrpSpPr/>
          <p:nvPr/>
        </p:nvGrpSpPr>
        <p:grpSpPr>
          <a:xfrm>
            <a:off x="10715901" y="3468247"/>
            <a:ext cx="1413468" cy="1450666"/>
            <a:chOff x="10723425" y="3493838"/>
            <a:chExt cx="1413468" cy="1450666"/>
          </a:xfrm>
        </p:grpSpPr>
        <p:sp>
          <p:nvSpPr>
            <p:cNvPr id="77" name="TextBox 76">
              <a:extLst>
                <a:ext uri="{FF2B5EF4-FFF2-40B4-BE49-F238E27FC236}">
                  <a16:creationId xmlns:a16="http://schemas.microsoft.com/office/drawing/2014/main" id="{63909813-4075-07AE-ED55-815EC18C4CEB}"/>
                </a:ext>
              </a:extLst>
            </p:cNvPr>
            <p:cNvSpPr txBox="1"/>
            <p:nvPr/>
          </p:nvSpPr>
          <p:spPr>
            <a:xfrm>
              <a:off x="10723425" y="4359747"/>
              <a:ext cx="1413468" cy="584757"/>
            </a:xfrm>
            <a:prstGeom prst="rect">
              <a:avLst/>
            </a:prstGeom>
            <a:noFill/>
          </p:spPr>
          <p:txBody>
            <a:bodyPr wrap="squar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dirty="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GAIA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dirty="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 BOLOGNA TECNOPOLO</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dirty="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(CINECA)</a:t>
              </a:r>
            </a:p>
          </p:txBody>
        </p:sp>
        <p:cxnSp>
          <p:nvCxnSpPr>
            <p:cNvPr id="89" name="Connettore 1 13">
              <a:extLst>
                <a:ext uri="{FF2B5EF4-FFF2-40B4-BE49-F238E27FC236}">
                  <a16:creationId xmlns:a16="http://schemas.microsoft.com/office/drawing/2014/main" id="{77E70465-699A-5DC0-73B2-42D33995CC4C}"/>
                </a:ext>
              </a:extLst>
            </p:cNvPr>
            <p:cNvCxnSpPr>
              <a:cxnSpLocks/>
              <a:endCxn id="90" idx="0"/>
            </p:cNvCxnSpPr>
            <p:nvPr/>
          </p:nvCxnSpPr>
          <p:spPr>
            <a:xfrm>
              <a:off x="11391190" y="3493838"/>
              <a:ext cx="1392" cy="681289"/>
            </a:xfrm>
            <a:prstGeom prst="line">
              <a:avLst/>
            </a:prstGeom>
            <a:ln w="1905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0" name="Ovale 89">
              <a:extLst>
                <a:ext uri="{FF2B5EF4-FFF2-40B4-BE49-F238E27FC236}">
                  <a16:creationId xmlns:a16="http://schemas.microsoft.com/office/drawing/2014/main" id="{4459A20E-73DF-1DCF-4E7A-2594F7153664}"/>
                </a:ext>
              </a:extLst>
            </p:cNvPr>
            <p:cNvSpPr/>
            <p:nvPr/>
          </p:nvSpPr>
          <p:spPr>
            <a:xfrm>
              <a:off x="11325358" y="4175127"/>
              <a:ext cx="134448" cy="134448"/>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t-IT" sz="800" u="none" strike="noStrike" kern="1200" cap="none" spc="0" normalizeH="0" baseline="0" noProof="0">
                <a:ln>
                  <a:noFill/>
                </a:ln>
                <a:solidFill>
                  <a:schemeClr val="tx1"/>
                </a:solidFill>
                <a:effectLst/>
                <a:uLnTx/>
                <a:uFillTx/>
                <a:latin typeface="Brandon Grotesque Regular" panose="020B0503020203060202" pitchFamily="34" charset="77"/>
                <a:sym typeface="Arial"/>
              </a:endParaRPr>
            </a:p>
          </p:txBody>
        </p:sp>
      </p:grpSp>
      <p:grpSp>
        <p:nvGrpSpPr>
          <p:cNvPr id="167" name="Gruppo 166">
            <a:extLst>
              <a:ext uri="{FF2B5EF4-FFF2-40B4-BE49-F238E27FC236}">
                <a16:creationId xmlns:a16="http://schemas.microsoft.com/office/drawing/2014/main" id="{B17CC475-258F-BDF0-2F1B-991E2245733A}"/>
              </a:ext>
            </a:extLst>
          </p:cNvPr>
          <p:cNvGrpSpPr/>
          <p:nvPr/>
        </p:nvGrpSpPr>
        <p:grpSpPr>
          <a:xfrm>
            <a:off x="2199197" y="3515831"/>
            <a:ext cx="1451320" cy="2880779"/>
            <a:chOff x="2039516" y="3515710"/>
            <a:chExt cx="1451320" cy="2880779"/>
          </a:xfrm>
        </p:grpSpPr>
        <p:grpSp>
          <p:nvGrpSpPr>
            <p:cNvPr id="78" name="Gruppo 77">
              <a:extLst>
                <a:ext uri="{FF2B5EF4-FFF2-40B4-BE49-F238E27FC236}">
                  <a16:creationId xmlns:a16="http://schemas.microsoft.com/office/drawing/2014/main" id="{B362181D-6AB1-A690-80CA-1600D7498B4C}"/>
                </a:ext>
              </a:extLst>
            </p:cNvPr>
            <p:cNvGrpSpPr/>
            <p:nvPr/>
          </p:nvGrpSpPr>
          <p:grpSpPr>
            <a:xfrm>
              <a:off x="2039516" y="3515710"/>
              <a:ext cx="1274758" cy="2559247"/>
              <a:chOff x="413943" y="2266208"/>
              <a:chExt cx="1274758" cy="2559247"/>
            </a:xfrm>
          </p:grpSpPr>
          <p:cxnSp>
            <p:nvCxnSpPr>
              <p:cNvPr id="79" name="Connettore 1 78">
                <a:extLst>
                  <a:ext uri="{FF2B5EF4-FFF2-40B4-BE49-F238E27FC236}">
                    <a16:creationId xmlns:a16="http://schemas.microsoft.com/office/drawing/2014/main" id="{6B99EC4E-9D10-C6B3-1F9C-8123821440C4}"/>
                  </a:ext>
                </a:extLst>
              </p:cNvPr>
              <p:cNvCxnSpPr>
                <a:cxnSpLocks/>
              </p:cNvCxnSpPr>
              <p:nvPr/>
            </p:nvCxnSpPr>
            <p:spPr>
              <a:xfrm>
                <a:off x="1229366" y="2266208"/>
                <a:ext cx="0" cy="2016661"/>
              </a:xfrm>
              <a:prstGeom prst="line">
                <a:avLst/>
              </a:prstGeom>
              <a:solidFill>
                <a:schemeClr val="accent1">
                  <a:lumMod val="75000"/>
                </a:schemeClr>
              </a:solidFill>
              <a:ln w="190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80" name="Ovale 79">
                <a:extLst>
                  <a:ext uri="{FF2B5EF4-FFF2-40B4-BE49-F238E27FC236}">
                    <a16:creationId xmlns:a16="http://schemas.microsoft.com/office/drawing/2014/main" id="{5DF2C884-1C79-655F-C35A-8D4044ED6DE1}"/>
                  </a:ext>
                </a:extLst>
              </p:cNvPr>
              <p:cNvSpPr/>
              <p:nvPr/>
            </p:nvSpPr>
            <p:spPr>
              <a:xfrm>
                <a:off x="1162142" y="4294958"/>
                <a:ext cx="134448" cy="134448"/>
              </a:xfrm>
              <a:prstGeom prst="ellipse">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it-IT" sz="800" u="none" strike="noStrike" kern="0" cap="none" spc="0" normalizeH="0" baseline="0" noProof="0">
                  <a:ln>
                    <a:noFill/>
                  </a:ln>
                  <a:solidFill>
                    <a:srgbClr val="FFFFFF"/>
                  </a:solidFill>
                  <a:effectLst/>
                  <a:uLnTx/>
                  <a:uFillTx/>
                  <a:latin typeface="Brandon Grotesque Medium" panose="020B0603020203060202" pitchFamily="34" charset="0"/>
                  <a:sym typeface="Arial"/>
                </a:endParaRPr>
              </a:p>
            </p:txBody>
          </p:sp>
          <p:sp>
            <p:nvSpPr>
              <p:cNvPr id="81" name="CasellaDiTesto 80">
                <a:extLst>
                  <a:ext uri="{FF2B5EF4-FFF2-40B4-BE49-F238E27FC236}">
                    <a16:creationId xmlns:a16="http://schemas.microsoft.com/office/drawing/2014/main" id="{252AD449-F28A-97DA-DA99-C3FF40D7E173}"/>
                  </a:ext>
                </a:extLst>
              </p:cNvPr>
              <p:cNvSpPr txBox="1"/>
              <p:nvPr/>
            </p:nvSpPr>
            <p:spPr>
              <a:xfrm>
                <a:off x="413943" y="4610011"/>
                <a:ext cx="184731" cy="2154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it-IT" sz="800" u="none" strike="noStrike" kern="0" cap="none" spc="0" normalizeH="0" baseline="0" noProof="0">
                  <a:ln>
                    <a:noFill/>
                  </a:ln>
                  <a:solidFill>
                    <a:srgbClr val="000000"/>
                  </a:solidFill>
                  <a:effectLst/>
                  <a:uLnTx/>
                  <a:uFillTx/>
                  <a:latin typeface="Brandon Grotesque Medium" panose="020B0603020203060202" pitchFamily="34" charset="0"/>
                  <a:cs typeface="Arial"/>
                  <a:sym typeface="Arial"/>
                </a:endParaRPr>
              </a:p>
            </p:txBody>
          </p:sp>
          <p:sp>
            <p:nvSpPr>
              <p:cNvPr id="82" name="Rettangolo 81">
                <a:extLst>
                  <a:ext uri="{FF2B5EF4-FFF2-40B4-BE49-F238E27FC236}">
                    <a16:creationId xmlns:a16="http://schemas.microsoft.com/office/drawing/2014/main" id="{43F48CE6-3D87-C757-6357-43DAFEB1DC20}"/>
                  </a:ext>
                </a:extLst>
              </p:cNvPr>
              <p:cNvSpPr/>
              <p:nvPr/>
            </p:nvSpPr>
            <p:spPr>
              <a:xfrm>
                <a:off x="797110" y="4471260"/>
                <a:ext cx="891591" cy="338554"/>
              </a:xfrm>
              <a:prstGeom prst="rect">
                <a:avLst/>
              </a:prstGeom>
              <a:solidFill>
                <a:schemeClr val="lt1"/>
              </a:solidFill>
            </p:spPr>
            <p:txBody>
              <a:bodyPr wrap="none">
                <a:spAutoFit/>
              </a:bodyPr>
              <a:lstStyle/>
              <a:p>
                <a:pPr algn="ctr">
                  <a:defRPr/>
                </a:pPr>
                <a:r>
                  <a:rPr lang="it-IT" sz="800">
                    <a:solidFill>
                      <a:prstClr val="black"/>
                    </a:solidFill>
                    <a:latin typeface="Brandon Grotesque Medium" panose="020B0603020203060202" pitchFamily="34" charset="0"/>
                    <a:ea typeface="Lato" panose="020F0502020204030203" pitchFamily="34" charset="0"/>
                    <a:cs typeface="Lato" panose="020F0502020204030203" pitchFamily="34" charset="0"/>
                    <a:sym typeface="Lato"/>
                  </a:rPr>
                  <a:t>PEDRAFORCA </a:t>
                </a:r>
              </a:p>
              <a:p>
                <a:pPr algn="ctr">
                  <a:defRPr/>
                </a:pPr>
                <a:r>
                  <a:rPr lang="it-IT" sz="800">
                    <a:solidFill>
                      <a:prstClr val="black"/>
                    </a:solidFill>
                    <a:latin typeface="Brandon Grotesque Medium" panose="020B0603020203060202" pitchFamily="34" charset="0"/>
                    <a:ea typeface="Lato" panose="020F0502020204030203" pitchFamily="34" charset="0"/>
                    <a:cs typeface="Lato" panose="020F0502020204030203" pitchFamily="34" charset="0"/>
                    <a:sym typeface="Lato"/>
                  </a:rPr>
                  <a:t>CLUSTER</a:t>
                </a:r>
              </a:p>
            </p:txBody>
          </p:sp>
        </p:grpSp>
        <p:pic>
          <p:nvPicPr>
            <p:cNvPr id="83" name="Immagine 82">
              <a:extLst>
                <a:ext uri="{FF2B5EF4-FFF2-40B4-BE49-F238E27FC236}">
                  <a16:creationId xmlns:a16="http://schemas.microsoft.com/office/drawing/2014/main" id="{DAE4554E-EFF6-C538-F32B-862C183231C0}"/>
                </a:ext>
              </a:extLst>
            </p:cNvPr>
            <p:cNvPicPr>
              <a:picLocks noChangeAspect="1"/>
            </p:cNvPicPr>
            <p:nvPr/>
          </p:nvPicPr>
          <p:blipFill>
            <a:blip r:embed="rId10"/>
            <a:stretch>
              <a:fillRect/>
            </a:stretch>
          </p:blipFill>
          <p:spPr>
            <a:xfrm>
              <a:off x="2422683" y="6110992"/>
              <a:ext cx="1068153" cy="285497"/>
            </a:xfrm>
            <a:prstGeom prst="rect">
              <a:avLst/>
            </a:prstGeom>
          </p:spPr>
        </p:pic>
      </p:grpSp>
      <p:grpSp>
        <p:nvGrpSpPr>
          <p:cNvPr id="162" name="Gruppo 161">
            <a:extLst>
              <a:ext uri="{FF2B5EF4-FFF2-40B4-BE49-F238E27FC236}">
                <a16:creationId xmlns:a16="http://schemas.microsoft.com/office/drawing/2014/main" id="{D23AC5B7-51B0-B574-2EB1-AB398EA53186}"/>
              </a:ext>
            </a:extLst>
          </p:cNvPr>
          <p:cNvGrpSpPr/>
          <p:nvPr/>
        </p:nvGrpSpPr>
        <p:grpSpPr>
          <a:xfrm>
            <a:off x="2902822" y="3520502"/>
            <a:ext cx="1857100" cy="1955563"/>
            <a:chOff x="2902822" y="3520502"/>
            <a:chExt cx="1857100" cy="1955563"/>
          </a:xfrm>
        </p:grpSpPr>
        <p:cxnSp>
          <p:nvCxnSpPr>
            <p:cNvPr id="34" name="Connettore 1 13">
              <a:extLst>
                <a:ext uri="{FF2B5EF4-FFF2-40B4-BE49-F238E27FC236}">
                  <a16:creationId xmlns:a16="http://schemas.microsoft.com/office/drawing/2014/main" id="{7E41DD1D-87C5-48D8-1AF4-D84D16D5A380}"/>
                </a:ext>
              </a:extLst>
            </p:cNvPr>
            <p:cNvCxnSpPr>
              <a:cxnSpLocks/>
            </p:cNvCxnSpPr>
            <p:nvPr/>
          </p:nvCxnSpPr>
          <p:spPr>
            <a:xfrm>
              <a:off x="3835546" y="3520502"/>
              <a:ext cx="0" cy="285702"/>
            </a:xfrm>
            <a:prstGeom prst="line">
              <a:avLst/>
            </a:prstGeom>
            <a:ln w="1905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Ovale 34">
              <a:extLst>
                <a:ext uri="{FF2B5EF4-FFF2-40B4-BE49-F238E27FC236}">
                  <a16:creationId xmlns:a16="http://schemas.microsoft.com/office/drawing/2014/main" id="{6D0653F7-DFAD-FA7C-C796-168EC407B2AF}"/>
                </a:ext>
              </a:extLst>
            </p:cNvPr>
            <p:cNvSpPr/>
            <p:nvPr/>
          </p:nvSpPr>
          <p:spPr>
            <a:xfrm>
              <a:off x="3762899" y="3772480"/>
              <a:ext cx="134448" cy="134448"/>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t-IT" sz="800" u="none" strike="noStrike" kern="1200" cap="none" spc="0" normalizeH="0" baseline="0" noProof="0">
                <a:ln>
                  <a:noFill/>
                </a:ln>
                <a:solidFill>
                  <a:prstClr val="white"/>
                </a:solidFill>
                <a:effectLst/>
                <a:uLnTx/>
                <a:uFillTx/>
                <a:latin typeface="Brandon Grotesque Medium" panose="020B0603020203060202" pitchFamily="34" charset="0"/>
                <a:sym typeface="Arial"/>
              </a:endParaRPr>
            </a:p>
          </p:txBody>
        </p:sp>
        <p:grpSp>
          <p:nvGrpSpPr>
            <p:cNvPr id="30" name="Gruppo 29">
              <a:extLst>
                <a:ext uri="{FF2B5EF4-FFF2-40B4-BE49-F238E27FC236}">
                  <a16:creationId xmlns:a16="http://schemas.microsoft.com/office/drawing/2014/main" id="{167DA8FC-5C1D-5001-C426-B05624B2010C}"/>
                </a:ext>
              </a:extLst>
            </p:cNvPr>
            <p:cNvGrpSpPr/>
            <p:nvPr/>
          </p:nvGrpSpPr>
          <p:grpSpPr>
            <a:xfrm>
              <a:off x="3415975" y="4559717"/>
              <a:ext cx="717393" cy="258588"/>
              <a:chOff x="4406360" y="3629217"/>
              <a:chExt cx="717393" cy="258588"/>
            </a:xfrm>
          </p:grpSpPr>
          <p:pic>
            <p:nvPicPr>
              <p:cNvPr id="36" name="Immagine 49">
                <a:extLst>
                  <a:ext uri="{FF2B5EF4-FFF2-40B4-BE49-F238E27FC236}">
                    <a16:creationId xmlns:a16="http://schemas.microsoft.com/office/drawing/2014/main" id="{3B1E3695-8238-64E0-9659-4FB2F7970C99}"/>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4884608" y="3629217"/>
                <a:ext cx="239145" cy="258588"/>
              </a:xfrm>
              <a:prstGeom prst="rect">
                <a:avLst/>
              </a:prstGeom>
            </p:spPr>
          </p:pic>
          <p:pic>
            <p:nvPicPr>
              <p:cNvPr id="37" name="Immagine 51">
                <a:extLst>
                  <a:ext uri="{FF2B5EF4-FFF2-40B4-BE49-F238E27FC236}">
                    <a16:creationId xmlns:a16="http://schemas.microsoft.com/office/drawing/2014/main" id="{835217A8-F67A-808E-4C12-5FA47D337CC8}"/>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4406360" y="3629217"/>
                <a:ext cx="406642" cy="242869"/>
              </a:xfrm>
              <a:prstGeom prst="rect">
                <a:avLst/>
              </a:prstGeom>
            </p:spPr>
          </p:pic>
        </p:grpSp>
        <p:sp>
          <p:nvSpPr>
            <p:cNvPr id="31" name="TextBox 47">
              <a:extLst>
                <a:ext uri="{FF2B5EF4-FFF2-40B4-BE49-F238E27FC236}">
                  <a16:creationId xmlns:a16="http://schemas.microsoft.com/office/drawing/2014/main" id="{835295AB-7A7C-3D66-F139-AE14200D55E5}"/>
                </a:ext>
              </a:extLst>
            </p:cNvPr>
            <p:cNvSpPr txBox="1"/>
            <p:nvPr/>
          </p:nvSpPr>
          <p:spPr>
            <a:xfrm>
              <a:off x="2902822" y="5137529"/>
              <a:ext cx="1857100" cy="338536"/>
            </a:xfrm>
            <a:prstGeom prst="rect">
              <a:avLst/>
            </a:prstGeom>
            <a:noFill/>
          </p:spPr>
          <p:txBody>
            <a:bodyPr wrap="squar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solidFill>
                    <a:prstClr val="black"/>
                  </a:solidFill>
                  <a:effectLst/>
                  <a:uLnTx/>
                  <a:uFillTx/>
                  <a:latin typeface="Brandon Grotesque Medium" panose="020B0603020203060202" pitchFamily="34" charset="0"/>
                  <a:ea typeface="Open Sans Light" panose="020B0306030504020204" pitchFamily="34" charset="0"/>
                  <a:cs typeface="Lato Light"/>
                  <a:sym typeface="Arial"/>
                </a:rPr>
                <a:t>299° IN TOP500 (JUNE 2017)</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solidFill>
                    <a:prstClr val="black"/>
                  </a:solidFill>
                  <a:effectLst/>
                  <a:uLnTx/>
                  <a:uFillTx/>
                  <a:latin typeface="Brandon Grotesque Medium" panose="020B0603020203060202" pitchFamily="34" charset="0"/>
                  <a:ea typeface="Open Sans Light" panose="020B0306030504020204" pitchFamily="34" charset="0"/>
                  <a:cs typeface="Lato Light"/>
                  <a:sym typeface="Arial"/>
                </a:rPr>
                <a:t>14° IN GREEN500 (JUNE 2017)</a:t>
              </a:r>
            </a:p>
          </p:txBody>
        </p:sp>
        <p:sp>
          <p:nvSpPr>
            <p:cNvPr id="32" name="TextBox 60">
              <a:extLst>
                <a:ext uri="{FF2B5EF4-FFF2-40B4-BE49-F238E27FC236}">
                  <a16:creationId xmlns:a16="http://schemas.microsoft.com/office/drawing/2014/main" id="{395F9CD5-CA5B-7E83-9EF5-EAAA3D6E56D3}"/>
                </a:ext>
              </a:extLst>
            </p:cNvPr>
            <p:cNvSpPr txBox="1"/>
            <p:nvPr/>
          </p:nvSpPr>
          <p:spPr>
            <a:xfrm>
              <a:off x="2986978" y="3529746"/>
              <a:ext cx="862700" cy="276981"/>
            </a:xfrm>
            <a:prstGeom prst="rect">
              <a:avLst/>
            </a:prstGeom>
            <a:noFill/>
          </p:spPr>
          <p:txBody>
            <a:bodyPr wrap="non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2016-2017</a:t>
              </a:r>
              <a:endParaRPr kumimoji="0" lang="id-ID" sz="12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endParaRPr>
            </a:p>
          </p:txBody>
        </p:sp>
        <p:sp>
          <p:nvSpPr>
            <p:cNvPr id="33" name="TextBox 75">
              <a:extLst>
                <a:ext uri="{FF2B5EF4-FFF2-40B4-BE49-F238E27FC236}">
                  <a16:creationId xmlns:a16="http://schemas.microsoft.com/office/drawing/2014/main" id="{663D8B59-7D3C-2C24-78CA-24929A1A496C}"/>
                </a:ext>
              </a:extLst>
            </p:cNvPr>
            <p:cNvSpPr txBox="1"/>
            <p:nvPr/>
          </p:nvSpPr>
          <p:spPr>
            <a:xfrm>
              <a:off x="2910187" y="3955414"/>
              <a:ext cx="1785600" cy="584757"/>
            </a:xfrm>
            <a:prstGeom prst="rect">
              <a:avLst/>
            </a:prstGeom>
            <a:noFill/>
          </p:spPr>
          <p:txBody>
            <a:bodyPr wrap="square" lIns="91422" tIns="45711" rIns="91422" bIns="45711" rtlCol="0">
              <a:spAutoFit/>
            </a:bodyPr>
            <a:lstStyle/>
            <a:p>
              <a:pPr algn="ctr">
                <a:defRPr/>
              </a:pPr>
              <a:r>
                <a:rPr kumimoji="0" lang="it-IT" sz="800" b="0" i="0" u="none" strike="noStrike" kern="0" cap="none" spc="0" normalizeH="0" baseline="0" noProof="0">
                  <a:ln>
                    <a:noFill/>
                  </a:ln>
                  <a:solidFill>
                    <a:srgbClr val="000000"/>
                  </a:solidFill>
                  <a:effectLst/>
                  <a:uLnTx/>
                  <a:uFillTx/>
                  <a:latin typeface="Brandon Grotesque Medium" panose="020B0603020203060202" pitchFamily="34" charset="0"/>
                  <a:ea typeface="Lato"/>
                  <a:cs typeface="Lato"/>
                  <a:sym typeface="Lato"/>
                </a:rPr>
                <a:t>D.A.V.I.D.E.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FIRST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OPENPOWER SERVER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prstClr val="black"/>
                  </a:solidFill>
                  <a:latin typeface="Brandon Grotesque Medium" panose="020B0603020203060202" pitchFamily="34" charset="0"/>
                  <a:ea typeface="Lato" panose="020F0502020204030203" pitchFamily="34" charset="0"/>
                  <a:cs typeface="Lato" panose="020F0502020204030203" pitchFamily="34" charset="0"/>
                  <a:sym typeface="Arial"/>
                </a:rPr>
                <a:t>&amp; </a:t>
              </a:r>
              <a:r>
                <a:rPr kumimoji="0" lang="en-US"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PETAFLOPS CLUSTER</a:t>
              </a:r>
            </a:p>
          </p:txBody>
        </p:sp>
        <p:pic>
          <p:nvPicPr>
            <p:cNvPr id="100" name="Elemento grafico 99">
              <a:extLst>
                <a:ext uri="{FF2B5EF4-FFF2-40B4-BE49-F238E27FC236}">
                  <a16:creationId xmlns:a16="http://schemas.microsoft.com/office/drawing/2014/main" id="{67BD2AA4-3831-5163-721E-C5BB4EBC86A1}"/>
                </a:ext>
              </a:extLst>
            </p:cNvPr>
            <p:cNvPicPr>
              <a:picLocks noChangeAspect="1"/>
            </p:cNvPicPr>
            <p:nvPr/>
          </p:nvPicPr>
          <p:blipFill>
            <a:blip r:embed="rId13" cstate="print">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3821558" y="4912302"/>
              <a:ext cx="320610" cy="204834"/>
            </a:xfrm>
            <a:prstGeom prst="rect">
              <a:avLst/>
            </a:prstGeom>
          </p:spPr>
        </p:pic>
        <p:pic>
          <p:nvPicPr>
            <p:cNvPr id="101" name="Elemento grafico 100">
              <a:extLst>
                <a:ext uri="{FF2B5EF4-FFF2-40B4-BE49-F238E27FC236}">
                  <a16:creationId xmlns:a16="http://schemas.microsoft.com/office/drawing/2014/main" id="{4D304478-039E-F6A8-6CB4-ECDE781122EC}"/>
                </a:ext>
              </a:extLst>
            </p:cNvPr>
            <p:cNvPicPr>
              <a:picLocks noChangeAspect="1"/>
            </p:cNvPicPr>
            <p:nvPr/>
          </p:nvPicPr>
          <p:blipFill>
            <a:blip r:embed="rId15" cstate="print">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3548507" y="4819686"/>
              <a:ext cx="239138" cy="264787"/>
            </a:xfrm>
            <a:prstGeom prst="rect">
              <a:avLst/>
            </a:prstGeom>
          </p:spPr>
        </p:pic>
      </p:grpSp>
      <p:grpSp>
        <p:nvGrpSpPr>
          <p:cNvPr id="165" name="Gruppo 164">
            <a:extLst>
              <a:ext uri="{FF2B5EF4-FFF2-40B4-BE49-F238E27FC236}">
                <a16:creationId xmlns:a16="http://schemas.microsoft.com/office/drawing/2014/main" id="{45B2C1DC-8A5F-A821-E0D4-16E0FB8565A1}"/>
              </a:ext>
            </a:extLst>
          </p:cNvPr>
          <p:cNvGrpSpPr/>
          <p:nvPr/>
        </p:nvGrpSpPr>
        <p:grpSpPr>
          <a:xfrm>
            <a:off x="4465904" y="3516298"/>
            <a:ext cx="804140" cy="1004073"/>
            <a:chOff x="4614284" y="4707107"/>
            <a:chExt cx="804140" cy="1004073"/>
          </a:xfrm>
        </p:grpSpPr>
        <p:sp>
          <p:nvSpPr>
            <p:cNvPr id="61" name="TextBox 76">
              <a:extLst>
                <a:ext uri="{FF2B5EF4-FFF2-40B4-BE49-F238E27FC236}">
                  <a16:creationId xmlns:a16="http://schemas.microsoft.com/office/drawing/2014/main" id="{F39A5FAA-87F4-56CB-EC84-729F0E95EE01}"/>
                </a:ext>
              </a:extLst>
            </p:cNvPr>
            <p:cNvSpPr txBox="1"/>
            <p:nvPr/>
          </p:nvSpPr>
          <p:spPr>
            <a:xfrm>
              <a:off x="4614284" y="5193597"/>
              <a:ext cx="803016" cy="184648"/>
            </a:xfrm>
            <a:prstGeom prst="rect">
              <a:avLst/>
            </a:prstGeom>
            <a:noFill/>
          </p:spPr>
          <p:txBody>
            <a:bodyPr wrap="squar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PARTNER OF</a:t>
              </a:r>
            </a:p>
          </p:txBody>
        </p:sp>
        <p:grpSp>
          <p:nvGrpSpPr>
            <p:cNvPr id="164" name="Gruppo 163">
              <a:extLst>
                <a:ext uri="{FF2B5EF4-FFF2-40B4-BE49-F238E27FC236}">
                  <a16:creationId xmlns:a16="http://schemas.microsoft.com/office/drawing/2014/main" id="{53179ED7-EBFC-D686-5B6A-EF99673B3239}"/>
                </a:ext>
              </a:extLst>
            </p:cNvPr>
            <p:cNvGrpSpPr/>
            <p:nvPr/>
          </p:nvGrpSpPr>
          <p:grpSpPr>
            <a:xfrm>
              <a:off x="4756544" y="4707107"/>
              <a:ext cx="661880" cy="1004073"/>
              <a:chOff x="4624211" y="3509103"/>
              <a:chExt cx="661880" cy="1004073"/>
            </a:xfrm>
          </p:grpSpPr>
          <p:pic>
            <p:nvPicPr>
              <p:cNvPr id="60" name="Elemento grafico 59">
                <a:extLst>
                  <a:ext uri="{FF2B5EF4-FFF2-40B4-BE49-F238E27FC236}">
                    <a16:creationId xmlns:a16="http://schemas.microsoft.com/office/drawing/2014/main" id="{544F4BED-F538-82F6-E60E-6D1FD8FE6824}"/>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4758023" y="4216760"/>
                <a:ext cx="528068" cy="296416"/>
              </a:xfrm>
              <a:prstGeom prst="rect">
                <a:avLst/>
              </a:prstGeom>
            </p:spPr>
          </p:pic>
          <p:sp>
            <p:nvSpPr>
              <p:cNvPr id="106" name="Rettangolo 105">
                <a:extLst>
                  <a:ext uri="{FF2B5EF4-FFF2-40B4-BE49-F238E27FC236}">
                    <a16:creationId xmlns:a16="http://schemas.microsoft.com/office/drawing/2014/main" id="{C49F8DC8-EC18-1318-10D0-2DB2380B00E1}"/>
                  </a:ext>
                </a:extLst>
              </p:cNvPr>
              <p:cNvSpPr/>
              <p:nvPr/>
            </p:nvSpPr>
            <p:spPr>
              <a:xfrm>
                <a:off x="4624211" y="3807634"/>
                <a:ext cx="537328" cy="200055"/>
              </a:xfrm>
              <a:prstGeom prst="rect">
                <a:avLst/>
              </a:prstGeom>
              <a:solidFill>
                <a:schemeClr val="lt1"/>
              </a:solidFill>
            </p:spPr>
            <p:txBody>
              <a:bodyPr wrap="none">
                <a:spAutoFit/>
              </a:bodyPr>
              <a:lstStyle/>
              <a:p>
                <a:pPr marL="0" marR="0" lvl="0" indent="0" algn="ctr" defTabSz="914400" rtl="0" eaLnBrk="1" fontAlgn="auto" latinLnBrk="0" hangingPunct="1">
                  <a:lnSpc>
                    <a:spcPct val="100000"/>
                  </a:lnSpc>
                  <a:spcBef>
                    <a:spcPts val="0"/>
                  </a:spcBef>
                  <a:spcAft>
                    <a:spcPts val="0"/>
                  </a:spcAft>
                  <a:buClr>
                    <a:srgbClr val="44546A"/>
                  </a:buClr>
                  <a:buSzPts val="1600"/>
                  <a:buFont typeface="Arial"/>
                  <a:buNone/>
                  <a:tabLst/>
                  <a:defRPr/>
                </a:pPr>
                <a:r>
                  <a:rPr kumimoji="0" lang="it-IT" sz="700" b="0" i="0" u="none" strike="noStrike" kern="0" cap="none" spc="0" normalizeH="0" baseline="0" noProof="0">
                    <a:ln>
                      <a:noFill/>
                    </a:ln>
                    <a:solidFill>
                      <a:srgbClr val="000000"/>
                    </a:solidFill>
                    <a:effectLst/>
                    <a:uLnTx/>
                    <a:uFillTx/>
                    <a:latin typeface="Brandon Grotesque Medium" panose="020B0603020203060202" pitchFamily="34" charset="0"/>
                    <a:ea typeface="Lato"/>
                    <a:cs typeface="Lato"/>
                    <a:sym typeface="Lato"/>
                  </a:rPr>
                  <a:t>EPI SGA1</a:t>
                </a:r>
              </a:p>
            </p:txBody>
          </p:sp>
          <p:cxnSp>
            <p:nvCxnSpPr>
              <p:cNvPr id="108" name="Connettore 1 107">
                <a:extLst>
                  <a:ext uri="{FF2B5EF4-FFF2-40B4-BE49-F238E27FC236}">
                    <a16:creationId xmlns:a16="http://schemas.microsoft.com/office/drawing/2014/main" id="{64AC5404-5BEA-7296-A325-3A9E0DD01FBD}"/>
                  </a:ext>
                </a:extLst>
              </p:cNvPr>
              <p:cNvCxnSpPr>
                <a:cxnSpLocks/>
              </p:cNvCxnSpPr>
              <p:nvPr/>
            </p:nvCxnSpPr>
            <p:spPr>
              <a:xfrm>
                <a:off x="4884761" y="3509103"/>
                <a:ext cx="0" cy="142161"/>
              </a:xfrm>
              <a:prstGeom prst="line">
                <a:avLst/>
              </a:prstGeom>
              <a:solidFill>
                <a:schemeClr val="accent1">
                  <a:lumMod val="75000"/>
                </a:schemeClr>
              </a:solidFill>
              <a:ln w="190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09" name="Ovale 108">
                <a:extLst>
                  <a:ext uri="{FF2B5EF4-FFF2-40B4-BE49-F238E27FC236}">
                    <a16:creationId xmlns:a16="http://schemas.microsoft.com/office/drawing/2014/main" id="{A8645668-AE19-42CA-0EDF-6FB341F2C469}"/>
                  </a:ext>
                </a:extLst>
              </p:cNvPr>
              <p:cNvSpPr/>
              <p:nvPr/>
            </p:nvSpPr>
            <p:spPr>
              <a:xfrm>
                <a:off x="4817537" y="3663353"/>
                <a:ext cx="134448" cy="134448"/>
              </a:xfrm>
              <a:prstGeom prst="ellipse">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it-IT" sz="800" u="none" strike="noStrike" kern="0" cap="none" spc="0" normalizeH="0" baseline="0" noProof="0">
                  <a:ln>
                    <a:noFill/>
                  </a:ln>
                  <a:solidFill>
                    <a:srgbClr val="FFFFFF"/>
                  </a:solidFill>
                  <a:effectLst/>
                  <a:uLnTx/>
                  <a:uFillTx/>
                  <a:latin typeface="Brandon Grotesque Medium" panose="020B0603020203060202" pitchFamily="34" charset="0"/>
                  <a:sym typeface="Arial"/>
                </a:endParaRPr>
              </a:p>
            </p:txBody>
          </p:sp>
        </p:grpSp>
      </p:grpSp>
      <p:grpSp>
        <p:nvGrpSpPr>
          <p:cNvPr id="112" name="Gruppo 111">
            <a:extLst>
              <a:ext uri="{FF2B5EF4-FFF2-40B4-BE49-F238E27FC236}">
                <a16:creationId xmlns:a16="http://schemas.microsoft.com/office/drawing/2014/main" id="{6C4A0D29-C53C-4AAF-48B7-901A8482AFCA}"/>
              </a:ext>
            </a:extLst>
          </p:cNvPr>
          <p:cNvGrpSpPr/>
          <p:nvPr/>
        </p:nvGrpSpPr>
        <p:grpSpPr>
          <a:xfrm>
            <a:off x="5776040" y="2504031"/>
            <a:ext cx="639919" cy="978327"/>
            <a:chOff x="3413925" y="2092890"/>
            <a:chExt cx="639919" cy="978327"/>
          </a:xfrm>
        </p:grpSpPr>
        <p:sp>
          <p:nvSpPr>
            <p:cNvPr id="113" name="Ovale 112">
              <a:extLst>
                <a:ext uri="{FF2B5EF4-FFF2-40B4-BE49-F238E27FC236}">
                  <a16:creationId xmlns:a16="http://schemas.microsoft.com/office/drawing/2014/main" id="{A1A52B4F-2C40-42F8-ED37-3F613C00E816}"/>
                </a:ext>
              </a:extLst>
            </p:cNvPr>
            <p:cNvSpPr/>
            <p:nvPr/>
          </p:nvSpPr>
          <p:spPr>
            <a:xfrm rot="10800000">
              <a:off x="3634969" y="2423396"/>
              <a:ext cx="134448" cy="134448"/>
            </a:xfrm>
            <a:prstGeom prst="ellipse">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it-IT" sz="1400" b="0" i="0" u="none" strike="noStrike" kern="0" cap="none" spc="0" normalizeH="0" baseline="0" noProof="0">
                <a:ln>
                  <a:noFill/>
                </a:ln>
                <a:solidFill>
                  <a:srgbClr val="FFFFFF"/>
                </a:solidFill>
                <a:effectLst/>
                <a:uLnTx/>
                <a:uFillTx/>
                <a:latin typeface="Brandon Grotesque Medium" panose="020B0603020203060202" pitchFamily="34" charset="0"/>
                <a:sym typeface="Arial"/>
              </a:endParaRPr>
            </a:p>
          </p:txBody>
        </p:sp>
        <p:sp>
          <p:nvSpPr>
            <p:cNvPr id="115" name="Rettangolo 114">
              <a:extLst>
                <a:ext uri="{FF2B5EF4-FFF2-40B4-BE49-F238E27FC236}">
                  <a16:creationId xmlns:a16="http://schemas.microsoft.com/office/drawing/2014/main" id="{A5ED2E31-C9CE-B47D-C57E-9AE6B0E19ECD}"/>
                </a:ext>
              </a:extLst>
            </p:cNvPr>
            <p:cNvSpPr/>
            <p:nvPr/>
          </p:nvSpPr>
          <p:spPr>
            <a:xfrm>
              <a:off x="3413925" y="2092890"/>
              <a:ext cx="639919" cy="307777"/>
            </a:xfrm>
            <a:prstGeom prst="rect">
              <a:avLst/>
            </a:prstGeom>
            <a:solidFill>
              <a:schemeClr val="lt1"/>
            </a:solidFill>
          </p:spPr>
          <p:txBody>
            <a:bodyPr wrap="none">
              <a:spAutoFit/>
            </a:bodyPr>
            <a:lstStyle/>
            <a:p>
              <a:pPr marL="0" marR="0" lvl="0" indent="0" algn="ctr" defTabSz="914400" rtl="0" eaLnBrk="1" fontAlgn="auto" latinLnBrk="0" hangingPunct="1">
                <a:lnSpc>
                  <a:spcPct val="100000"/>
                </a:lnSpc>
                <a:spcBef>
                  <a:spcPts val="0"/>
                </a:spcBef>
                <a:spcAft>
                  <a:spcPts val="0"/>
                </a:spcAft>
                <a:buClr>
                  <a:srgbClr val="44546A"/>
                </a:buClr>
                <a:buSzPts val="1600"/>
                <a:buFont typeface="Arial"/>
                <a:buNone/>
                <a:tabLst/>
                <a:defRPr/>
              </a:pPr>
              <a:r>
                <a:rPr kumimoji="0" lang="it-IT" sz="700" b="0" i="0" u="none" strike="noStrike" kern="0" cap="none" spc="0" normalizeH="0" baseline="0" noProof="0" dirty="0">
                  <a:ln>
                    <a:noFill/>
                  </a:ln>
                  <a:solidFill>
                    <a:srgbClr val="000000"/>
                  </a:solidFill>
                  <a:effectLst/>
                  <a:uLnTx/>
                  <a:uFillTx/>
                  <a:latin typeface="Brandon Grotesque Medium" panose="020B0603020203060202" pitchFamily="34" charset="0"/>
                  <a:ea typeface="Lato"/>
                  <a:cs typeface="Lato"/>
                  <a:sym typeface="Lato"/>
                </a:rPr>
                <a:t>EUROHPC </a:t>
              </a:r>
            </a:p>
            <a:p>
              <a:pPr marL="0" marR="0" lvl="0" indent="0" algn="ctr" defTabSz="914400" rtl="0" eaLnBrk="1" fontAlgn="auto" latinLnBrk="0" hangingPunct="1">
                <a:lnSpc>
                  <a:spcPct val="100000"/>
                </a:lnSpc>
                <a:spcBef>
                  <a:spcPts val="0"/>
                </a:spcBef>
                <a:spcAft>
                  <a:spcPts val="0"/>
                </a:spcAft>
                <a:buClr>
                  <a:srgbClr val="44546A"/>
                </a:buClr>
                <a:buSzPts val="1600"/>
                <a:buFont typeface="Arial"/>
                <a:buNone/>
                <a:tabLst/>
                <a:defRPr/>
              </a:pPr>
              <a:r>
                <a:rPr kumimoji="0" lang="it-IT" sz="700" b="0" i="0" u="none" strike="noStrike" kern="0" cap="none" spc="0" normalizeH="0" baseline="0" noProof="0" dirty="0">
                  <a:ln>
                    <a:noFill/>
                  </a:ln>
                  <a:solidFill>
                    <a:srgbClr val="000000"/>
                  </a:solidFill>
                  <a:effectLst/>
                  <a:uLnTx/>
                  <a:uFillTx/>
                  <a:latin typeface="Brandon Grotesque Medium" panose="020B0603020203060202" pitchFamily="34" charset="0"/>
                  <a:ea typeface="Lato"/>
                  <a:cs typeface="Lato"/>
                  <a:sym typeface="Lato"/>
                </a:rPr>
                <a:t>JU CALLS</a:t>
              </a:r>
            </a:p>
          </p:txBody>
        </p:sp>
        <p:cxnSp>
          <p:nvCxnSpPr>
            <p:cNvPr id="116" name="Connettore 1 115">
              <a:extLst>
                <a:ext uri="{FF2B5EF4-FFF2-40B4-BE49-F238E27FC236}">
                  <a16:creationId xmlns:a16="http://schemas.microsoft.com/office/drawing/2014/main" id="{F83BDBE9-C5B2-78C6-C315-CABA21EDF3AA}"/>
                </a:ext>
              </a:extLst>
            </p:cNvPr>
            <p:cNvCxnSpPr/>
            <p:nvPr/>
          </p:nvCxnSpPr>
          <p:spPr>
            <a:xfrm rot="10800000">
              <a:off x="3702193" y="2463292"/>
              <a:ext cx="0" cy="607925"/>
            </a:xfrm>
            <a:prstGeom prst="line">
              <a:avLst/>
            </a:prstGeom>
            <a:solidFill>
              <a:schemeClr val="accent1">
                <a:lumMod val="75000"/>
              </a:schemeClr>
            </a:solidFill>
            <a:ln w="190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66" name="Gruppo 165">
            <a:extLst>
              <a:ext uri="{FF2B5EF4-FFF2-40B4-BE49-F238E27FC236}">
                <a16:creationId xmlns:a16="http://schemas.microsoft.com/office/drawing/2014/main" id="{66D9C973-4219-8DF2-990F-BC121AE0C466}"/>
              </a:ext>
            </a:extLst>
          </p:cNvPr>
          <p:cNvGrpSpPr/>
          <p:nvPr/>
        </p:nvGrpSpPr>
        <p:grpSpPr>
          <a:xfrm>
            <a:off x="6659083" y="3515831"/>
            <a:ext cx="650504" cy="2254670"/>
            <a:chOff x="6659083" y="3515831"/>
            <a:chExt cx="650504" cy="2254670"/>
          </a:xfrm>
        </p:grpSpPr>
        <p:pic>
          <p:nvPicPr>
            <p:cNvPr id="117" name="Google Shape;330;p35">
              <a:extLst>
                <a:ext uri="{FF2B5EF4-FFF2-40B4-BE49-F238E27FC236}">
                  <a16:creationId xmlns:a16="http://schemas.microsoft.com/office/drawing/2014/main" id="{1DC3D6D2-93EA-0F5E-F6A1-C0239C78867E}"/>
                </a:ext>
              </a:extLst>
            </p:cNvPr>
            <p:cNvPicPr preferRelativeResize="0"/>
            <p:nvPr/>
          </p:nvPicPr>
          <p:blipFill rotWithShape="1">
            <a:blip r:embed="rId19">
              <a:alphaModFix/>
            </a:blip>
            <a:srcRect/>
            <a:stretch/>
          </p:blipFill>
          <p:spPr>
            <a:xfrm>
              <a:off x="6659083" y="5462743"/>
              <a:ext cx="283460" cy="307758"/>
            </a:xfrm>
            <a:prstGeom prst="rect">
              <a:avLst/>
            </a:prstGeom>
            <a:noFill/>
            <a:ln>
              <a:noFill/>
            </a:ln>
          </p:spPr>
        </p:pic>
        <p:pic>
          <p:nvPicPr>
            <p:cNvPr id="118" name="Google Shape;335;p35">
              <a:extLst>
                <a:ext uri="{FF2B5EF4-FFF2-40B4-BE49-F238E27FC236}">
                  <a16:creationId xmlns:a16="http://schemas.microsoft.com/office/drawing/2014/main" id="{F8F60394-1B7A-DB41-09AA-4F6D4795F4F3}"/>
                </a:ext>
              </a:extLst>
            </p:cNvPr>
            <p:cNvPicPr preferRelativeResize="0"/>
            <p:nvPr/>
          </p:nvPicPr>
          <p:blipFill rotWithShape="1">
            <a:blip r:embed="rId20">
              <a:alphaModFix/>
            </a:blip>
            <a:srcRect/>
            <a:stretch/>
          </p:blipFill>
          <p:spPr>
            <a:xfrm>
              <a:off x="6742005" y="4520371"/>
              <a:ext cx="401076" cy="183827"/>
            </a:xfrm>
            <a:prstGeom prst="rect">
              <a:avLst/>
            </a:prstGeom>
            <a:noFill/>
            <a:ln>
              <a:noFill/>
            </a:ln>
          </p:spPr>
        </p:pic>
        <p:grpSp>
          <p:nvGrpSpPr>
            <p:cNvPr id="119" name="Gruppo 118">
              <a:extLst>
                <a:ext uri="{FF2B5EF4-FFF2-40B4-BE49-F238E27FC236}">
                  <a16:creationId xmlns:a16="http://schemas.microsoft.com/office/drawing/2014/main" id="{AF19D8CD-6CBD-B736-6A29-D6A627299ADA}"/>
                </a:ext>
              </a:extLst>
            </p:cNvPr>
            <p:cNvGrpSpPr/>
            <p:nvPr/>
          </p:nvGrpSpPr>
          <p:grpSpPr>
            <a:xfrm>
              <a:off x="6683082" y="3515831"/>
              <a:ext cx="554960" cy="986552"/>
              <a:chOff x="4575023" y="1033898"/>
              <a:chExt cx="554960" cy="986552"/>
            </a:xfrm>
          </p:grpSpPr>
          <p:sp>
            <p:nvSpPr>
              <p:cNvPr id="120" name="Ovale 119">
                <a:extLst>
                  <a:ext uri="{FF2B5EF4-FFF2-40B4-BE49-F238E27FC236}">
                    <a16:creationId xmlns:a16="http://schemas.microsoft.com/office/drawing/2014/main" id="{243D8B84-9DEB-3A2F-5839-46DF197298B2}"/>
                  </a:ext>
                </a:extLst>
              </p:cNvPr>
              <p:cNvSpPr/>
              <p:nvPr/>
            </p:nvSpPr>
            <p:spPr>
              <a:xfrm rot="10800000">
                <a:off x="4786618" y="1670966"/>
                <a:ext cx="134448" cy="134448"/>
              </a:xfrm>
              <a:prstGeom prst="ellipse">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it-IT" sz="1400" b="0" i="0" u="none" strike="noStrike" kern="0" cap="none" spc="0" normalizeH="0" baseline="0" noProof="0">
                  <a:ln>
                    <a:noFill/>
                  </a:ln>
                  <a:solidFill>
                    <a:srgbClr val="FFFFFF"/>
                  </a:solidFill>
                  <a:effectLst/>
                  <a:uLnTx/>
                  <a:uFillTx/>
                  <a:latin typeface="Brandon Grotesque Medium" panose="020B0603020203060202" pitchFamily="34" charset="0"/>
                  <a:sym typeface="Arial"/>
                </a:endParaRPr>
              </a:p>
            </p:txBody>
          </p:sp>
          <p:sp>
            <p:nvSpPr>
              <p:cNvPr id="122" name="Rettangolo 121">
                <a:extLst>
                  <a:ext uri="{FF2B5EF4-FFF2-40B4-BE49-F238E27FC236}">
                    <a16:creationId xmlns:a16="http://schemas.microsoft.com/office/drawing/2014/main" id="{76EEAB6B-87FB-D294-4435-8F8E1C999070}"/>
                  </a:ext>
                </a:extLst>
              </p:cNvPr>
              <p:cNvSpPr/>
              <p:nvPr/>
            </p:nvSpPr>
            <p:spPr>
              <a:xfrm>
                <a:off x="4575023" y="1820395"/>
                <a:ext cx="554960" cy="200055"/>
              </a:xfrm>
              <a:prstGeom prst="rect">
                <a:avLst/>
              </a:prstGeom>
              <a:solidFill>
                <a:schemeClr val="lt1"/>
              </a:solidFill>
            </p:spPr>
            <p:txBody>
              <a:bodyPr wrap="none">
                <a:spAutoFit/>
              </a:bodyPr>
              <a:lstStyle/>
              <a:p>
                <a:pPr marL="0" marR="0" lvl="0" indent="0" algn="ctr" defTabSz="914400" rtl="0" eaLnBrk="1" fontAlgn="auto" latinLnBrk="0" hangingPunct="1">
                  <a:lnSpc>
                    <a:spcPct val="100000"/>
                  </a:lnSpc>
                  <a:spcBef>
                    <a:spcPts val="0"/>
                  </a:spcBef>
                  <a:spcAft>
                    <a:spcPts val="0"/>
                  </a:spcAft>
                  <a:buClr>
                    <a:srgbClr val="44546A"/>
                  </a:buClr>
                  <a:buSzPts val="1600"/>
                  <a:buFont typeface="Arial"/>
                  <a:buNone/>
                  <a:tabLst/>
                  <a:defRPr/>
                </a:pPr>
                <a:r>
                  <a:rPr kumimoji="0" lang="it-IT" sz="700" b="0" i="0" u="none" strike="noStrike" kern="0" cap="none" spc="0" normalizeH="0" baseline="0" noProof="0">
                    <a:ln>
                      <a:noFill/>
                    </a:ln>
                    <a:solidFill>
                      <a:srgbClr val="000000"/>
                    </a:solidFill>
                    <a:effectLst/>
                    <a:uLnTx/>
                    <a:uFillTx/>
                    <a:latin typeface="Brandon Grotesque Medium" panose="020B0603020203060202" pitchFamily="34" charset="0"/>
                    <a:ea typeface="Lato"/>
                    <a:cs typeface="Lato"/>
                    <a:sym typeface="Lato"/>
                  </a:rPr>
                  <a:t>EPI SGA2</a:t>
                </a:r>
              </a:p>
            </p:txBody>
          </p:sp>
          <p:cxnSp>
            <p:nvCxnSpPr>
              <p:cNvPr id="123" name="Connettore 1 122">
                <a:extLst>
                  <a:ext uri="{FF2B5EF4-FFF2-40B4-BE49-F238E27FC236}">
                    <a16:creationId xmlns:a16="http://schemas.microsoft.com/office/drawing/2014/main" id="{41C1E309-5B24-5FEC-D435-994ADAB5E03C}"/>
                  </a:ext>
                </a:extLst>
              </p:cNvPr>
              <p:cNvCxnSpPr/>
              <p:nvPr/>
            </p:nvCxnSpPr>
            <p:spPr>
              <a:xfrm rot="10800000">
                <a:off x="4853842" y="1033898"/>
                <a:ext cx="0" cy="607925"/>
              </a:xfrm>
              <a:prstGeom prst="line">
                <a:avLst/>
              </a:prstGeom>
              <a:solidFill>
                <a:schemeClr val="accent1">
                  <a:lumMod val="75000"/>
                </a:schemeClr>
              </a:solidFill>
              <a:ln w="190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pic>
          <p:nvPicPr>
            <p:cNvPr id="124" name="Elemento grafico 123">
              <a:extLst>
                <a:ext uri="{FF2B5EF4-FFF2-40B4-BE49-F238E27FC236}">
                  <a16:creationId xmlns:a16="http://schemas.microsoft.com/office/drawing/2014/main" id="{8CB97988-1ECE-D395-1AB8-F29CBB687E52}"/>
                </a:ext>
              </a:extLst>
            </p:cNvPr>
            <p:cNvPicPr>
              <a:picLocks noChangeAspect="1"/>
            </p:cNvPicPr>
            <p:nvPr/>
          </p:nvPicPr>
          <p:blipFill>
            <a:blip r:embed="rId21">
              <a:extLst>
                <a:ext uri="{96DAC541-7B7A-43D3-8B79-37D633B846F1}">
                  <asvg:svgBlip xmlns:asvg="http://schemas.microsoft.com/office/drawing/2016/SVG/main" r:embed="rId22"/>
                </a:ext>
              </a:extLst>
            </a:blip>
            <a:stretch>
              <a:fillRect/>
            </a:stretch>
          </p:blipFill>
          <p:spPr>
            <a:xfrm>
              <a:off x="6723064" y="5247584"/>
              <a:ext cx="520423" cy="154929"/>
            </a:xfrm>
            <a:prstGeom prst="rect">
              <a:avLst/>
            </a:prstGeom>
          </p:spPr>
        </p:pic>
        <p:pic>
          <p:nvPicPr>
            <p:cNvPr id="125" name="Elemento grafico 124">
              <a:extLst>
                <a:ext uri="{FF2B5EF4-FFF2-40B4-BE49-F238E27FC236}">
                  <a16:creationId xmlns:a16="http://schemas.microsoft.com/office/drawing/2014/main" id="{AE44DCF9-FD9D-8A4E-2A43-1012CCA6B28A}"/>
                </a:ext>
              </a:extLst>
            </p:cNvPr>
            <p:cNvPicPr>
              <a:picLocks noChangeAspect="1"/>
            </p:cNvPicPr>
            <p:nvPr/>
          </p:nvPicPr>
          <p:blipFill>
            <a:blip r:embed="rId23" cstate="print">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6723064" y="4864872"/>
              <a:ext cx="459751" cy="136618"/>
            </a:xfrm>
            <a:prstGeom prst="rect">
              <a:avLst/>
            </a:prstGeom>
          </p:spPr>
        </p:pic>
        <p:pic>
          <p:nvPicPr>
            <p:cNvPr id="126" name="Elemento grafico 125">
              <a:extLst>
                <a:ext uri="{FF2B5EF4-FFF2-40B4-BE49-F238E27FC236}">
                  <a16:creationId xmlns:a16="http://schemas.microsoft.com/office/drawing/2014/main" id="{61650B21-1A4A-9071-851D-9A7A6395A218}"/>
                </a:ext>
              </a:extLst>
            </p:cNvPr>
            <p:cNvPicPr>
              <a:picLocks noChangeAspect="1"/>
            </p:cNvPicPr>
            <p:nvPr/>
          </p:nvPicPr>
          <p:blipFill>
            <a:blip r:embed="rId25" cstate="print">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7014128" y="5487125"/>
              <a:ext cx="257905" cy="258993"/>
            </a:xfrm>
            <a:prstGeom prst="rect">
              <a:avLst/>
            </a:prstGeom>
          </p:spPr>
        </p:pic>
        <p:pic>
          <p:nvPicPr>
            <p:cNvPr id="127" name="Elemento grafico 126">
              <a:extLst>
                <a:ext uri="{FF2B5EF4-FFF2-40B4-BE49-F238E27FC236}">
                  <a16:creationId xmlns:a16="http://schemas.microsoft.com/office/drawing/2014/main" id="{0C9127FB-3DF9-5618-E08D-E49A6ECDE486}"/>
                </a:ext>
              </a:extLst>
            </p:cNvPr>
            <p:cNvPicPr>
              <a:picLocks noChangeAspect="1"/>
            </p:cNvPicPr>
            <p:nvPr/>
          </p:nvPicPr>
          <p:blipFill>
            <a:blip r:embed="rId27" cstate="print">
              <a:extLst>
                <a:ext uri="{28A0092B-C50C-407E-A947-70E740481C1C}">
                  <a14:useLocalDpi xmlns:a14="http://schemas.microsoft.com/office/drawing/2010/main" val="0"/>
                </a:ext>
                <a:ext uri="{96DAC541-7B7A-43D3-8B79-37D633B846F1}">
                  <asvg:svgBlip xmlns:asvg="http://schemas.microsoft.com/office/drawing/2016/SVG/main" r:embed="rId28"/>
                </a:ext>
              </a:extLst>
            </a:blip>
            <a:stretch>
              <a:fillRect/>
            </a:stretch>
          </p:blipFill>
          <p:spPr>
            <a:xfrm>
              <a:off x="6663806" y="5035406"/>
              <a:ext cx="645781" cy="151948"/>
            </a:xfrm>
            <a:prstGeom prst="rect">
              <a:avLst/>
            </a:prstGeom>
          </p:spPr>
        </p:pic>
        <p:pic>
          <p:nvPicPr>
            <p:cNvPr id="128" name="Elemento grafico 127">
              <a:extLst>
                <a:ext uri="{FF2B5EF4-FFF2-40B4-BE49-F238E27FC236}">
                  <a16:creationId xmlns:a16="http://schemas.microsoft.com/office/drawing/2014/main" id="{DD42D0F5-3DFA-6841-6B0A-346A9B5BB280}"/>
                </a:ext>
              </a:extLst>
            </p:cNvPr>
            <p:cNvPicPr>
              <a:picLocks noChangeAspect="1"/>
            </p:cNvPicPr>
            <p:nvPr/>
          </p:nvPicPr>
          <p:blipFill>
            <a:blip r:embed="rId29" cstate="print">
              <a:extLst>
                <a:ext uri="{28A0092B-C50C-407E-A947-70E740481C1C}">
                  <a14:useLocalDpi xmlns:a14="http://schemas.microsoft.com/office/drawing/2010/main" val="0"/>
                </a:ext>
                <a:ext uri="{96DAC541-7B7A-43D3-8B79-37D633B846F1}">
                  <asvg:svgBlip xmlns:asvg="http://schemas.microsoft.com/office/drawing/2016/SVG/main" r:embed="rId30"/>
                </a:ext>
              </a:extLst>
            </a:blip>
            <a:stretch>
              <a:fillRect/>
            </a:stretch>
          </p:blipFill>
          <p:spPr>
            <a:xfrm>
              <a:off x="6742005" y="4707850"/>
              <a:ext cx="440810" cy="112397"/>
            </a:xfrm>
            <a:prstGeom prst="rect">
              <a:avLst/>
            </a:prstGeom>
          </p:spPr>
        </p:pic>
      </p:grpSp>
      <p:grpSp>
        <p:nvGrpSpPr>
          <p:cNvPr id="168" name="Gruppo 167">
            <a:extLst>
              <a:ext uri="{FF2B5EF4-FFF2-40B4-BE49-F238E27FC236}">
                <a16:creationId xmlns:a16="http://schemas.microsoft.com/office/drawing/2014/main" id="{F72B9CC5-5F53-A0F6-8C17-8E546E477737}"/>
              </a:ext>
            </a:extLst>
          </p:cNvPr>
          <p:cNvGrpSpPr/>
          <p:nvPr/>
        </p:nvGrpSpPr>
        <p:grpSpPr>
          <a:xfrm>
            <a:off x="7887273" y="1833906"/>
            <a:ext cx="806738" cy="1645787"/>
            <a:chOff x="7887273" y="1833906"/>
            <a:chExt cx="806738" cy="1645787"/>
          </a:xfrm>
        </p:grpSpPr>
        <p:pic>
          <p:nvPicPr>
            <p:cNvPr id="129" name="Google Shape;353;p35" descr="Logo  Description automatically generated">
              <a:extLst>
                <a:ext uri="{FF2B5EF4-FFF2-40B4-BE49-F238E27FC236}">
                  <a16:creationId xmlns:a16="http://schemas.microsoft.com/office/drawing/2014/main" id="{A1AEF06E-7F7F-B839-91EF-352CCDDF0600}"/>
                </a:ext>
              </a:extLst>
            </p:cNvPr>
            <p:cNvPicPr preferRelativeResize="0"/>
            <p:nvPr/>
          </p:nvPicPr>
          <p:blipFill rotWithShape="1">
            <a:blip r:embed="rId31">
              <a:alphaModFix/>
            </a:blip>
            <a:srcRect/>
            <a:stretch/>
          </p:blipFill>
          <p:spPr>
            <a:xfrm>
              <a:off x="7917421" y="2389121"/>
              <a:ext cx="776590" cy="239709"/>
            </a:xfrm>
            <a:prstGeom prst="rect">
              <a:avLst/>
            </a:prstGeom>
            <a:noFill/>
            <a:ln>
              <a:noFill/>
            </a:ln>
          </p:spPr>
        </p:pic>
        <p:pic>
          <p:nvPicPr>
            <p:cNvPr id="130" name="Elemento grafico 129">
              <a:extLst>
                <a:ext uri="{FF2B5EF4-FFF2-40B4-BE49-F238E27FC236}">
                  <a16:creationId xmlns:a16="http://schemas.microsoft.com/office/drawing/2014/main" id="{37FC62A8-B598-32A0-FB65-D91075E85452}"/>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8097852" y="2059551"/>
              <a:ext cx="415727" cy="233357"/>
            </a:xfrm>
            <a:prstGeom prst="rect">
              <a:avLst/>
            </a:prstGeom>
          </p:spPr>
        </p:pic>
        <p:grpSp>
          <p:nvGrpSpPr>
            <p:cNvPr id="131" name="Gruppo 130">
              <a:extLst>
                <a:ext uri="{FF2B5EF4-FFF2-40B4-BE49-F238E27FC236}">
                  <a16:creationId xmlns:a16="http://schemas.microsoft.com/office/drawing/2014/main" id="{35025F0C-823C-FC57-9947-043B08BA5E50}"/>
                </a:ext>
              </a:extLst>
            </p:cNvPr>
            <p:cNvGrpSpPr/>
            <p:nvPr/>
          </p:nvGrpSpPr>
          <p:grpSpPr>
            <a:xfrm>
              <a:off x="8233254" y="2708177"/>
              <a:ext cx="144923" cy="771516"/>
              <a:chOff x="672289" y="3828501"/>
              <a:chExt cx="134448" cy="771516"/>
            </a:xfrm>
            <a:solidFill>
              <a:schemeClr val="accent1">
                <a:lumMod val="75000"/>
              </a:schemeClr>
            </a:solidFill>
          </p:grpSpPr>
          <p:cxnSp>
            <p:nvCxnSpPr>
              <p:cNvPr id="132" name="Connettore 1 180">
                <a:extLst>
                  <a:ext uri="{FF2B5EF4-FFF2-40B4-BE49-F238E27FC236}">
                    <a16:creationId xmlns:a16="http://schemas.microsoft.com/office/drawing/2014/main" id="{14484F14-BF40-EB3C-44A8-E07C83E304AE}"/>
                  </a:ext>
                </a:extLst>
              </p:cNvPr>
              <p:cNvCxnSpPr/>
              <p:nvPr/>
            </p:nvCxnSpPr>
            <p:spPr>
              <a:xfrm>
                <a:off x="739513" y="3992092"/>
                <a:ext cx="0" cy="607925"/>
              </a:xfrm>
              <a:prstGeom prst="line">
                <a:avLst/>
              </a:prstGeom>
              <a:grpFill/>
              <a:ln w="190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33" name="Ovale 132">
                <a:extLst>
                  <a:ext uri="{FF2B5EF4-FFF2-40B4-BE49-F238E27FC236}">
                    <a16:creationId xmlns:a16="http://schemas.microsoft.com/office/drawing/2014/main" id="{55167FF2-6D90-4701-F647-C58F2B215615}"/>
                  </a:ext>
                </a:extLst>
              </p:cNvPr>
              <p:cNvSpPr/>
              <p:nvPr/>
            </p:nvSpPr>
            <p:spPr>
              <a:xfrm>
                <a:off x="672289" y="3828501"/>
                <a:ext cx="134448" cy="134448"/>
              </a:xfrm>
              <a:prstGeom prst="ellipse">
                <a:avLst/>
              </a:prstGeom>
              <a:grp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it-IT" sz="1400" b="0" i="0" u="none" strike="noStrike" kern="0" cap="none" spc="0" normalizeH="0" baseline="0" noProof="0">
                  <a:ln>
                    <a:noFill/>
                  </a:ln>
                  <a:solidFill>
                    <a:srgbClr val="FFFFFF"/>
                  </a:solidFill>
                  <a:effectLst/>
                  <a:uLnTx/>
                  <a:uFillTx/>
                  <a:latin typeface="Brandon Grotesque Medium" panose="020B0603020203060202" pitchFamily="34" charset="0"/>
                  <a:sym typeface="Arial"/>
                </a:endParaRPr>
              </a:p>
            </p:txBody>
          </p:sp>
        </p:grpSp>
        <p:pic>
          <p:nvPicPr>
            <p:cNvPr id="135" name="Elemento grafico 134">
              <a:extLst>
                <a:ext uri="{FF2B5EF4-FFF2-40B4-BE49-F238E27FC236}">
                  <a16:creationId xmlns:a16="http://schemas.microsoft.com/office/drawing/2014/main" id="{C96A0173-2A3B-5B37-0EB3-369ECF93D830}"/>
                </a:ext>
              </a:extLst>
            </p:cNvPr>
            <p:cNvPicPr>
              <a:picLocks noChangeAspect="1"/>
            </p:cNvPicPr>
            <p:nvPr/>
          </p:nvPicPr>
          <p:blipFill>
            <a:blip r:embed="rId32">
              <a:extLst>
                <a:ext uri="{28A0092B-C50C-407E-A947-70E740481C1C}">
                  <a14:useLocalDpi xmlns:a14="http://schemas.microsoft.com/office/drawing/2010/main" val="0"/>
                </a:ext>
                <a:ext uri="{96DAC541-7B7A-43D3-8B79-37D633B846F1}">
                  <asvg:svgBlip xmlns:asvg="http://schemas.microsoft.com/office/drawing/2016/SVG/main" r:embed="rId33"/>
                </a:ext>
              </a:extLst>
            </a:blip>
            <a:stretch>
              <a:fillRect/>
            </a:stretch>
          </p:blipFill>
          <p:spPr>
            <a:xfrm>
              <a:off x="7887273" y="1833906"/>
              <a:ext cx="776590" cy="129432"/>
            </a:xfrm>
            <a:prstGeom prst="rect">
              <a:avLst/>
            </a:prstGeom>
          </p:spPr>
        </p:pic>
      </p:grpSp>
      <p:grpSp>
        <p:nvGrpSpPr>
          <p:cNvPr id="170" name="Gruppo 169">
            <a:extLst>
              <a:ext uri="{FF2B5EF4-FFF2-40B4-BE49-F238E27FC236}">
                <a16:creationId xmlns:a16="http://schemas.microsoft.com/office/drawing/2014/main" id="{F860B02F-359C-319D-6B23-B720DB484AD2}"/>
              </a:ext>
            </a:extLst>
          </p:cNvPr>
          <p:cNvGrpSpPr/>
          <p:nvPr/>
        </p:nvGrpSpPr>
        <p:grpSpPr>
          <a:xfrm>
            <a:off x="9235851" y="3475502"/>
            <a:ext cx="1101245" cy="2559599"/>
            <a:chOff x="9034452" y="3496305"/>
            <a:chExt cx="1101245" cy="2559599"/>
          </a:xfrm>
        </p:grpSpPr>
        <p:pic>
          <p:nvPicPr>
            <p:cNvPr id="136" name="Immagine 135">
              <a:extLst>
                <a:ext uri="{FF2B5EF4-FFF2-40B4-BE49-F238E27FC236}">
                  <a16:creationId xmlns:a16="http://schemas.microsoft.com/office/drawing/2014/main" id="{0B13C233-87B4-CC46-0DBC-B202D5852BA3}"/>
                </a:ext>
              </a:extLst>
            </p:cNvPr>
            <p:cNvPicPr>
              <a:picLocks noChangeAspect="1"/>
            </p:cNvPicPr>
            <p:nvPr/>
          </p:nvPicPr>
          <p:blipFill>
            <a:blip r:embed="rId34" cstate="print">
              <a:extLst>
                <a:ext uri="{28A0092B-C50C-407E-A947-70E740481C1C}">
                  <a14:useLocalDpi xmlns:a14="http://schemas.microsoft.com/office/drawing/2010/main" val="0"/>
                </a:ext>
              </a:extLst>
            </a:blip>
            <a:srcRect/>
            <a:stretch>
              <a:fillRect/>
            </a:stretch>
          </p:blipFill>
          <p:spPr bwMode="auto">
            <a:xfrm>
              <a:off x="9282863" y="4475777"/>
              <a:ext cx="356014" cy="356014"/>
            </a:xfrm>
            <a:prstGeom prst="rect">
              <a:avLst/>
            </a:prstGeom>
            <a:noFill/>
          </p:spPr>
        </p:pic>
        <p:sp>
          <p:nvSpPr>
            <p:cNvPr id="137" name="Google Shape;332;p35">
              <a:extLst>
                <a:ext uri="{FF2B5EF4-FFF2-40B4-BE49-F238E27FC236}">
                  <a16:creationId xmlns:a16="http://schemas.microsoft.com/office/drawing/2014/main" id="{4E8DFD92-4012-2776-6826-21D21FFDEC35}"/>
                </a:ext>
              </a:extLst>
            </p:cNvPr>
            <p:cNvSpPr/>
            <p:nvPr/>
          </p:nvSpPr>
          <p:spPr>
            <a:xfrm>
              <a:off x="9034452" y="5770407"/>
              <a:ext cx="852834" cy="285497"/>
            </a:xfrm>
            <a:prstGeom prst="rect">
              <a:avLst/>
            </a:prstGeom>
            <a:noFill/>
            <a:ln>
              <a:noFill/>
            </a:ln>
          </p:spPr>
          <p:txBody>
            <a:bodyPr spcFirstLastPara="1" wrap="square" lIns="91425" tIns="45700" rIns="91425" bIns="45700"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it-IT" sz="1000" b="0" i="0" u="none" strike="noStrike" kern="0" cap="none" spc="0" normalizeH="0" baseline="0" noProof="0">
                  <a:ln>
                    <a:noFill/>
                  </a:ln>
                  <a:solidFill>
                    <a:srgbClr val="000000"/>
                  </a:solidFill>
                  <a:effectLst/>
                  <a:uLnTx/>
                  <a:uFillTx/>
                  <a:latin typeface="Brandon Grotesque Medium" panose="020B0603020203060202" pitchFamily="34" charset="0"/>
                  <a:cs typeface="Arial"/>
                  <a:sym typeface="Arial"/>
                </a:rPr>
                <a:t>EDOCC</a:t>
              </a:r>
            </a:p>
          </p:txBody>
        </p:sp>
        <p:pic>
          <p:nvPicPr>
            <p:cNvPr id="138" name="Elemento grafico 137">
              <a:extLst>
                <a:ext uri="{FF2B5EF4-FFF2-40B4-BE49-F238E27FC236}">
                  <a16:creationId xmlns:a16="http://schemas.microsoft.com/office/drawing/2014/main" id="{8EF269E2-AA9D-DB86-BFE0-7ECF032FA418}"/>
                </a:ext>
              </a:extLst>
            </p:cNvPr>
            <p:cNvPicPr>
              <a:picLocks noChangeAspect="1"/>
            </p:cNvPicPr>
            <p:nvPr/>
          </p:nvPicPr>
          <p:blipFill>
            <a:blip r:embed="rId35">
              <a:extLst>
                <a:ext uri="{28A0092B-C50C-407E-A947-70E740481C1C}">
                  <a14:useLocalDpi xmlns:a14="http://schemas.microsoft.com/office/drawing/2010/main" val="0"/>
                </a:ext>
                <a:ext uri="{96DAC541-7B7A-43D3-8B79-37D633B846F1}">
                  <asvg:svgBlip xmlns:asvg="http://schemas.microsoft.com/office/drawing/2016/SVG/main" r:embed="rId36"/>
                </a:ext>
              </a:extLst>
            </a:blip>
            <a:stretch>
              <a:fillRect/>
            </a:stretch>
          </p:blipFill>
          <p:spPr>
            <a:xfrm>
              <a:off x="9091504" y="3839704"/>
              <a:ext cx="684183" cy="156359"/>
            </a:xfrm>
            <a:prstGeom prst="rect">
              <a:avLst/>
            </a:prstGeom>
          </p:spPr>
        </p:pic>
        <p:pic>
          <p:nvPicPr>
            <p:cNvPr id="139" name="Elemento grafico 138">
              <a:extLst>
                <a:ext uri="{FF2B5EF4-FFF2-40B4-BE49-F238E27FC236}">
                  <a16:creationId xmlns:a16="http://schemas.microsoft.com/office/drawing/2014/main" id="{FCB058E1-8DD2-ED9E-D7B8-C063A5E0F01A}"/>
                </a:ext>
              </a:extLst>
            </p:cNvPr>
            <p:cNvPicPr>
              <a:picLocks noChangeAspect="1"/>
            </p:cNvPicPr>
            <p:nvPr/>
          </p:nvPicPr>
          <p:blipFill>
            <a:blip r:embed="rId37">
              <a:extLst>
                <a:ext uri="{28A0092B-C50C-407E-A947-70E740481C1C}">
                  <a14:useLocalDpi xmlns:a14="http://schemas.microsoft.com/office/drawing/2010/main" val="0"/>
                </a:ext>
                <a:ext uri="{96DAC541-7B7A-43D3-8B79-37D633B846F1}">
                  <asvg:svgBlip xmlns:asvg="http://schemas.microsoft.com/office/drawing/2016/SVG/main" r:embed="rId38"/>
                </a:ext>
              </a:extLst>
            </a:blip>
            <a:stretch>
              <a:fillRect/>
            </a:stretch>
          </p:blipFill>
          <p:spPr>
            <a:xfrm>
              <a:off x="9242465" y="5160422"/>
              <a:ext cx="436809" cy="293049"/>
            </a:xfrm>
            <a:prstGeom prst="rect">
              <a:avLst/>
            </a:prstGeom>
          </p:spPr>
        </p:pic>
        <p:pic>
          <p:nvPicPr>
            <p:cNvPr id="140" name="Elemento grafico 139">
              <a:extLst>
                <a:ext uri="{FF2B5EF4-FFF2-40B4-BE49-F238E27FC236}">
                  <a16:creationId xmlns:a16="http://schemas.microsoft.com/office/drawing/2014/main" id="{8A227E14-DECF-3645-2DE3-8E1BA46D8327}"/>
                </a:ext>
              </a:extLst>
            </p:cNvPr>
            <p:cNvPicPr>
              <a:picLocks noChangeAspect="1"/>
            </p:cNvPicPr>
            <p:nvPr/>
          </p:nvPicPr>
          <p:blipFill>
            <a:blip r:embed="rId39" cstate="print">
              <a:extLst>
                <a:ext uri="{28A0092B-C50C-407E-A947-70E740481C1C}">
                  <a14:useLocalDpi xmlns:a14="http://schemas.microsoft.com/office/drawing/2010/main" val="0"/>
                </a:ext>
                <a:ext uri="{96DAC541-7B7A-43D3-8B79-37D633B846F1}">
                  <asvg:svgBlip xmlns:asvg="http://schemas.microsoft.com/office/drawing/2016/SVG/main" r:embed="rId40"/>
                </a:ext>
              </a:extLst>
            </a:blip>
            <a:stretch>
              <a:fillRect/>
            </a:stretch>
          </p:blipFill>
          <p:spPr>
            <a:xfrm>
              <a:off x="9176462" y="4918913"/>
              <a:ext cx="688700" cy="154387"/>
            </a:xfrm>
            <a:prstGeom prst="rect">
              <a:avLst/>
            </a:prstGeom>
          </p:spPr>
        </p:pic>
        <p:pic>
          <p:nvPicPr>
            <p:cNvPr id="141" name="Elemento grafico 140">
              <a:extLst>
                <a:ext uri="{FF2B5EF4-FFF2-40B4-BE49-F238E27FC236}">
                  <a16:creationId xmlns:a16="http://schemas.microsoft.com/office/drawing/2014/main" id="{AAC1FBB6-E525-017A-FF16-C1EA0A45D85F}"/>
                </a:ext>
              </a:extLst>
            </p:cNvPr>
            <p:cNvPicPr>
              <a:picLocks noChangeAspect="1"/>
            </p:cNvPicPr>
            <p:nvPr/>
          </p:nvPicPr>
          <p:blipFill>
            <a:blip r:embed="rId41" cstate="print">
              <a:extLst>
                <a:ext uri="{28A0092B-C50C-407E-A947-70E740481C1C}">
                  <a14:useLocalDpi xmlns:a14="http://schemas.microsoft.com/office/drawing/2010/main" val="0"/>
                </a:ext>
                <a:ext uri="{96DAC541-7B7A-43D3-8B79-37D633B846F1}">
                  <asvg:svgBlip xmlns:asvg="http://schemas.microsoft.com/office/drawing/2016/SVG/main" r:embed="rId42"/>
                </a:ext>
              </a:extLst>
            </a:blip>
            <a:stretch>
              <a:fillRect/>
            </a:stretch>
          </p:blipFill>
          <p:spPr>
            <a:xfrm>
              <a:off x="9158231" y="5335570"/>
              <a:ext cx="643371" cy="643371"/>
            </a:xfrm>
            <a:prstGeom prst="rect">
              <a:avLst/>
            </a:prstGeom>
          </p:spPr>
        </p:pic>
        <p:pic>
          <p:nvPicPr>
            <p:cNvPr id="142" name="Elemento grafico 141">
              <a:extLst>
                <a:ext uri="{FF2B5EF4-FFF2-40B4-BE49-F238E27FC236}">
                  <a16:creationId xmlns:a16="http://schemas.microsoft.com/office/drawing/2014/main" id="{FA39B56E-3C13-92F4-F0D8-D507294B4B5C}"/>
                </a:ext>
              </a:extLst>
            </p:cNvPr>
            <p:cNvPicPr>
              <a:picLocks noChangeAspect="1"/>
            </p:cNvPicPr>
            <p:nvPr/>
          </p:nvPicPr>
          <p:blipFill>
            <a:blip r:embed="rId43">
              <a:extLst>
                <a:ext uri="{28A0092B-C50C-407E-A947-70E740481C1C}">
                  <a14:useLocalDpi xmlns:a14="http://schemas.microsoft.com/office/drawing/2010/main" val="0"/>
                </a:ext>
                <a:ext uri="{96DAC541-7B7A-43D3-8B79-37D633B846F1}">
                  <asvg:svgBlip xmlns:asvg="http://schemas.microsoft.com/office/drawing/2016/SVG/main" r:embed="rId44"/>
                </a:ext>
              </a:extLst>
            </a:blip>
            <a:stretch>
              <a:fillRect/>
            </a:stretch>
          </p:blipFill>
          <p:spPr>
            <a:xfrm>
              <a:off x="9282863" y="4055247"/>
              <a:ext cx="852834" cy="375653"/>
            </a:xfrm>
            <a:prstGeom prst="rect">
              <a:avLst/>
            </a:prstGeom>
          </p:spPr>
        </p:pic>
        <p:sp>
          <p:nvSpPr>
            <p:cNvPr id="143" name="Ovale 142">
              <a:extLst>
                <a:ext uri="{FF2B5EF4-FFF2-40B4-BE49-F238E27FC236}">
                  <a16:creationId xmlns:a16="http://schemas.microsoft.com/office/drawing/2014/main" id="{8D9674A8-6104-509E-FC8E-9400CAC85EC3}"/>
                </a:ext>
              </a:extLst>
            </p:cNvPr>
            <p:cNvSpPr/>
            <p:nvPr/>
          </p:nvSpPr>
          <p:spPr>
            <a:xfrm rot="10800000">
              <a:off x="9412693" y="3709905"/>
              <a:ext cx="134448" cy="134448"/>
            </a:xfrm>
            <a:prstGeom prst="ellipse">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it-IT" sz="1400" b="0" i="0" u="none" strike="noStrike" kern="0" cap="none" spc="0" normalizeH="0" baseline="0" noProof="0">
                <a:ln>
                  <a:noFill/>
                </a:ln>
                <a:solidFill>
                  <a:srgbClr val="FFFFFF"/>
                </a:solidFill>
                <a:effectLst/>
                <a:uLnTx/>
                <a:uFillTx/>
                <a:latin typeface="Brandon Grotesque Medium" panose="020B0603020203060202" pitchFamily="34" charset="0"/>
                <a:sym typeface="Arial"/>
              </a:endParaRPr>
            </a:p>
          </p:txBody>
        </p:sp>
        <p:cxnSp>
          <p:nvCxnSpPr>
            <p:cNvPr id="144" name="Connettore 1 143">
              <a:extLst>
                <a:ext uri="{FF2B5EF4-FFF2-40B4-BE49-F238E27FC236}">
                  <a16:creationId xmlns:a16="http://schemas.microsoft.com/office/drawing/2014/main" id="{732F2711-8092-B45C-9DA1-BA8262B49203}"/>
                </a:ext>
              </a:extLst>
            </p:cNvPr>
            <p:cNvCxnSpPr>
              <a:cxnSpLocks/>
            </p:cNvCxnSpPr>
            <p:nvPr/>
          </p:nvCxnSpPr>
          <p:spPr>
            <a:xfrm flipV="1">
              <a:off x="9479917" y="3496305"/>
              <a:ext cx="0" cy="184458"/>
            </a:xfrm>
            <a:prstGeom prst="line">
              <a:avLst/>
            </a:prstGeom>
            <a:solidFill>
              <a:schemeClr val="accent1">
                <a:lumMod val="75000"/>
              </a:schemeClr>
            </a:solidFill>
            <a:ln w="190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69" name="Gruppo 168">
            <a:extLst>
              <a:ext uri="{FF2B5EF4-FFF2-40B4-BE49-F238E27FC236}">
                <a16:creationId xmlns:a16="http://schemas.microsoft.com/office/drawing/2014/main" id="{BBEA4D12-7AD4-7A00-C7B9-20D739598901}"/>
              </a:ext>
            </a:extLst>
          </p:cNvPr>
          <p:cNvGrpSpPr/>
          <p:nvPr/>
        </p:nvGrpSpPr>
        <p:grpSpPr>
          <a:xfrm>
            <a:off x="7425873" y="3459543"/>
            <a:ext cx="1458255" cy="1860516"/>
            <a:chOff x="7425873" y="3459543"/>
            <a:chExt cx="1458255" cy="1860516"/>
          </a:xfrm>
        </p:grpSpPr>
        <p:grpSp>
          <p:nvGrpSpPr>
            <p:cNvPr id="68" name="Gruppo 67">
              <a:extLst>
                <a:ext uri="{FF2B5EF4-FFF2-40B4-BE49-F238E27FC236}">
                  <a16:creationId xmlns:a16="http://schemas.microsoft.com/office/drawing/2014/main" id="{DFB26AE2-016D-6C1D-F175-18FF62C4642C}"/>
                </a:ext>
              </a:extLst>
            </p:cNvPr>
            <p:cNvGrpSpPr/>
            <p:nvPr/>
          </p:nvGrpSpPr>
          <p:grpSpPr>
            <a:xfrm>
              <a:off x="7425873" y="3459543"/>
              <a:ext cx="1458255" cy="1712153"/>
              <a:chOff x="8401077" y="3466150"/>
              <a:chExt cx="1458255" cy="1712153"/>
            </a:xfrm>
          </p:grpSpPr>
          <p:sp>
            <p:nvSpPr>
              <p:cNvPr id="69" name="Ovale 68">
                <a:extLst>
                  <a:ext uri="{FF2B5EF4-FFF2-40B4-BE49-F238E27FC236}">
                    <a16:creationId xmlns:a16="http://schemas.microsoft.com/office/drawing/2014/main" id="{8E201ABE-3B2A-7576-B99F-9054685D1038}"/>
                  </a:ext>
                </a:extLst>
              </p:cNvPr>
              <p:cNvSpPr/>
              <p:nvPr/>
            </p:nvSpPr>
            <p:spPr>
              <a:xfrm>
                <a:off x="9073056" y="4175983"/>
                <a:ext cx="134448" cy="134448"/>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t-IT" sz="800" u="none" strike="noStrike" kern="1200" cap="none" spc="0" normalizeH="0" baseline="0" noProof="0">
                  <a:ln>
                    <a:noFill/>
                  </a:ln>
                  <a:solidFill>
                    <a:prstClr val="white"/>
                  </a:solidFill>
                  <a:effectLst/>
                  <a:uLnTx/>
                  <a:uFillTx/>
                  <a:latin typeface="Brandon Grotesque Medium" panose="020B0603020203060202" pitchFamily="34" charset="0"/>
                  <a:sym typeface="Arial"/>
                </a:endParaRPr>
              </a:p>
            </p:txBody>
          </p:sp>
          <p:sp>
            <p:nvSpPr>
              <p:cNvPr id="70" name="TextBox 44">
                <a:extLst>
                  <a:ext uri="{FF2B5EF4-FFF2-40B4-BE49-F238E27FC236}">
                    <a16:creationId xmlns:a16="http://schemas.microsoft.com/office/drawing/2014/main" id="{E8C358B1-6AB3-AA0A-3BFF-83EBB204EED2}"/>
                  </a:ext>
                </a:extLst>
              </p:cNvPr>
              <p:cNvSpPr txBox="1"/>
              <p:nvPr/>
            </p:nvSpPr>
            <p:spPr>
              <a:xfrm>
                <a:off x="8401077" y="4347324"/>
                <a:ext cx="1458255" cy="830979"/>
              </a:xfrm>
              <a:prstGeom prst="rect">
                <a:avLst/>
              </a:prstGeom>
              <a:noFill/>
            </p:spPr>
            <p:txBody>
              <a:bodyPr wrap="squar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dirty="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BOLOGNA TECNOPOLO</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dirty="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(ECMWF | CINECA)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dirty="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dirty="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FIRST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dirty="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RISC-V BASED CLUSTER</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dirty="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(Monte Cimone)</a:t>
                </a:r>
              </a:p>
            </p:txBody>
          </p:sp>
          <p:sp>
            <p:nvSpPr>
              <p:cNvPr id="71" name="TextBox 46">
                <a:extLst>
                  <a:ext uri="{FF2B5EF4-FFF2-40B4-BE49-F238E27FC236}">
                    <a16:creationId xmlns:a16="http://schemas.microsoft.com/office/drawing/2014/main" id="{3A0B447C-DEDF-9F06-57AA-18E3E9EB2AF1}"/>
                  </a:ext>
                </a:extLst>
              </p:cNvPr>
              <p:cNvSpPr txBox="1"/>
              <p:nvPr/>
            </p:nvSpPr>
            <p:spPr>
              <a:xfrm>
                <a:off x="8631193" y="3466150"/>
                <a:ext cx="522864" cy="276981"/>
              </a:xfrm>
              <a:prstGeom prst="rect">
                <a:avLst/>
              </a:prstGeom>
              <a:noFill/>
            </p:spPr>
            <p:txBody>
              <a:bodyPr wrap="non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2022</a:t>
                </a:r>
                <a:endParaRPr kumimoji="0" lang="id-ID"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endParaRPr>
              </a:p>
            </p:txBody>
          </p:sp>
          <p:cxnSp>
            <p:nvCxnSpPr>
              <p:cNvPr id="72" name="Connettore 1 13">
                <a:extLst>
                  <a:ext uri="{FF2B5EF4-FFF2-40B4-BE49-F238E27FC236}">
                    <a16:creationId xmlns:a16="http://schemas.microsoft.com/office/drawing/2014/main" id="{86C70668-02E7-6137-17D5-C2EEEAEDE224}"/>
                  </a:ext>
                </a:extLst>
              </p:cNvPr>
              <p:cNvCxnSpPr>
                <a:cxnSpLocks/>
              </p:cNvCxnSpPr>
              <p:nvPr/>
            </p:nvCxnSpPr>
            <p:spPr>
              <a:xfrm>
                <a:off x="9134052" y="3502912"/>
                <a:ext cx="4978" cy="655093"/>
              </a:xfrm>
              <a:prstGeom prst="line">
                <a:avLst/>
              </a:prstGeom>
              <a:ln w="1905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pic>
          <p:nvPicPr>
            <p:cNvPr id="1026" name="Picture 2" descr="Risc-V Logo PNG Vector (SVG) Free Download">
              <a:extLst>
                <a:ext uri="{FF2B5EF4-FFF2-40B4-BE49-F238E27FC236}">
                  <a16:creationId xmlns:a16="http://schemas.microsoft.com/office/drawing/2014/main" id="{591D93ED-4E92-FEE7-C930-B9D2C037D948}"/>
                </a:ext>
              </a:extLst>
            </p:cNvPr>
            <p:cNvPicPr>
              <a:picLocks noChangeAspect="1" noChangeArrowheads="1"/>
            </p:cNvPicPr>
            <p:nvPr/>
          </p:nvPicPr>
          <p:blipFill rotWithShape="1">
            <a:blip r:embed="rId45" cstate="print">
              <a:clrChange>
                <a:clrFrom>
                  <a:srgbClr val="FFFFFF"/>
                </a:clrFrom>
                <a:clrTo>
                  <a:srgbClr val="FFFFFF">
                    <a:alpha val="0"/>
                  </a:srgbClr>
                </a:clrTo>
              </a:clrChange>
              <a:extLst>
                <a:ext uri="{28A0092B-C50C-407E-A947-70E740481C1C}">
                  <a14:useLocalDpi xmlns:a14="http://schemas.microsoft.com/office/drawing/2010/main" val="0"/>
                </a:ext>
              </a:extLst>
            </a:blip>
            <a:srcRect t="40179" r="658" b="40737"/>
            <a:stretch/>
          </p:blipFill>
          <p:spPr bwMode="auto">
            <a:xfrm>
              <a:off x="7922046" y="5206431"/>
              <a:ext cx="591491" cy="11362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71" name="Gruppo 170">
            <a:extLst>
              <a:ext uri="{FF2B5EF4-FFF2-40B4-BE49-F238E27FC236}">
                <a16:creationId xmlns:a16="http://schemas.microsoft.com/office/drawing/2014/main" id="{EDF1CF72-43F9-74F7-2D7A-061CFCB5BB9E}"/>
              </a:ext>
            </a:extLst>
          </p:cNvPr>
          <p:cNvGrpSpPr/>
          <p:nvPr/>
        </p:nvGrpSpPr>
        <p:grpSpPr>
          <a:xfrm>
            <a:off x="10377782" y="1613095"/>
            <a:ext cx="1258282" cy="1842559"/>
            <a:chOff x="10377782" y="1613095"/>
            <a:chExt cx="1258282" cy="1842559"/>
          </a:xfrm>
        </p:grpSpPr>
        <p:pic>
          <p:nvPicPr>
            <p:cNvPr id="148" name="Immagine 147" descr="Immagine che contiene Policromia, schermata, quadrato, design&#10;&#10;Descrizione generata automaticamente">
              <a:extLst>
                <a:ext uri="{FF2B5EF4-FFF2-40B4-BE49-F238E27FC236}">
                  <a16:creationId xmlns:a16="http://schemas.microsoft.com/office/drawing/2014/main" id="{BE54C1B5-C286-C845-9F54-B1D75DBC816E}"/>
                </a:ext>
              </a:extLst>
            </p:cNvPr>
            <p:cNvPicPr>
              <a:picLocks noChangeAspect="1"/>
            </p:cNvPicPr>
            <p:nvPr/>
          </p:nvPicPr>
          <p:blipFill>
            <a:blip r:embed="rId46"/>
            <a:stretch>
              <a:fillRect/>
            </a:stretch>
          </p:blipFill>
          <p:spPr>
            <a:xfrm>
              <a:off x="11193691" y="1613095"/>
              <a:ext cx="331885" cy="220811"/>
            </a:xfrm>
            <a:prstGeom prst="rect">
              <a:avLst/>
            </a:prstGeom>
          </p:spPr>
        </p:pic>
        <p:pic>
          <p:nvPicPr>
            <p:cNvPr id="149" name="Elemento grafico 148">
              <a:extLst>
                <a:ext uri="{FF2B5EF4-FFF2-40B4-BE49-F238E27FC236}">
                  <a16:creationId xmlns:a16="http://schemas.microsoft.com/office/drawing/2014/main" id="{FDA59ED6-8467-8F43-7AC5-F27023127BF5}"/>
                </a:ext>
              </a:extLst>
            </p:cNvPr>
            <p:cNvPicPr>
              <a:picLocks noChangeAspect="1"/>
            </p:cNvPicPr>
            <p:nvPr/>
          </p:nvPicPr>
          <p:blipFill>
            <a:blip r:embed="rId47">
              <a:extLst>
                <a:ext uri="{28A0092B-C50C-407E-A947-70E740481C1C}">
                  <a14:useLocalDpi xmlns:a14="http://schemas.microsoft.com/office/drawing/2010/main" val="0"/>
                </a:ext>
                <a:ext uri="{96DAC541-7B7A-43D3-8B79-37D633B846F1}">
                  <asvg:svgBlip xmlns:asvg="http://schemas.microsoft.com/office/drawing/2016/SVG/main" r:embed="rId48"/>
                </a:ext>
              </a:extLst>
            </a:blip>
            <a:stretch>
              <a:fillRect/>
            </a:stretch>
          </p:blipFill>
          <p:spPr>
            <a:xfrm>
              <a:off x="10377782" y="1942972"/>
              <a:ext cx="600013" cy="92859"/>
            </a:xfrm>
            <a:prstGeom prst="rect">
              <a:avLst/>
            </a:prstGeom>
          </p:spPr>
        </p:pic>
        <p:pic>
          <p:nvPicPr>
            <p:cNvPr id="150" name="Elemento grafico 149">
              <a:extLst>
                <a:ext uri="{FF2B5EF4-FFF2-40B4-BE49-F238E27FC236}">
                  <a16:creationId xmlns:a16="http://schemas.microsoft.com/office/drawing/2014/main" id="{D923432D-632C-A925-6BD1-BBC2C2D76635}"/>
                </a:ext>
              </a:extLst>
            </p:cNvPr>
            <p:cNvPicPr>
              <a:picLocks noChangeAspect="1"/>
            </p:cNvPicPr>
            <p:nvPr/>
          </p:nvPicPr>
          <p:blipFill>
            <a:blip r:embed="rId49">
              <a:extLst>
                <a:ext uri="{28A0092B-C50C-407E-A947-70E740481C1C}">
                  <a14:useLocalDpi xmlns:a14="http://schemas.microsoft.com/office/drawing/2010/main" val="0"/>
                </a:ext>
                <a:ext uri="{96DAC541-7B7A-43D3-8B79-37D633B846F1}">
                  <asvg:svgBlip xmlns:asvg="http://schemas.microsoft.com/office/drawing/2016/SVG/main" r:embed="rId50"/>
                </a:ext>
              </a:extLst>
            </a:blip>
            <a:stretch>
              <a:fillRect/>
            </a:stretch>
          </p:blipFill>
          <p:spPr>
            <a:xfrm>
              <a:off x="10475482" y="2448376"/>
              <a:ext cx="458129" cy="72787"/>
            </a:xfrm>
            <a:prstGeom prst="rect">
              <a:avLst/>
            </a:prstGeom>
          </p:spPr>
        </p:pic>
        <p:pic>
          <p:nvPicPr>
            <p:cNvPr id="151" name="Elemento grafico 150">
              <a:extLst>
                <a:ext uri="{FF2B5EF4-FFF2-40B4-BE49-F238E27FC236}">
                  <a16:creationId xmlns:a16="http://schemas.microsoft.com/office/drawing/2014/main" id="{1117344F-0561-36EE-B424-07793D1D7155}"/>
                </a:ext>
              </a:extLst>
            </p:cNvPr>
            <p:cNvPicPr>
              <a:picLocks noChangeAspect="1"/>
            </p:cNvPicPr>
            <p:nvPr/>
          </p:nvPicPr>
          <p:blipFill>
            <a:blip r:embed="rId51">
              <a:extLst>
                <a:ext uri="{28A0092B-C50C-407E-A947-70E740481C1C}">
                  <a14:useLocalDpi xmlns:a14="http://schemas.microsoft.com/office/drawing/2010/main" val="0"/>
                </a:ext>
                <a:ext uri="{96DAC541-7B7A-43D3-8B79-37D633B846F1}">
                  <asvg:svgBlip xmlns:asvg="http://schemas.microsoft.com/office/drawing/2016/SVG/main" r:embed="rId52"/>
                </a:ext>
              </a:extLst>
            </a:blip>
            <a:stretch>
              <a:fillRect/>
            </a:stretch>
          </p:blipFill>
          <p:spPr>
            <a:xfrm>
              <a:off x="10443192" y="1673723"/>
              <a:ext cx="522711" cy="113254"/>
            </a:xfrm>
            <a:prstGeom prst="rect">
              <a:avLst/>
            </a:prstGeom>
          </p:spPr>
        </p:pic>
        <p:pic>
          <p:nvPicPr>
            <p:cNvPr id="152" name="Elemento grafico 151">
              <a:extLst>
                <a:ext uri="{FF2B5EF4-FFF2-40B4-BE49-F238E27FC236}">
                  <a16:creationId xmlns:a16="http://schemas.microsoft.com/office/drawing/2014/main" id="{F86DB993-8CC6-F270-A79E-859C650FA09C}"/>
                </a:ext>
              </a:extLst>
            </p:cNvPr>
            <p:cNvPicPr>
              <a:picLocks noChangeAspect="1"/>
            </p:cNvPicPr>
            <p:nvPr/>
          </p:nvPicPr>
          <p:blipFill>
            <a:blip r:embed="rId53">
              <a:extLst>
                <a:ext uri="{28A0092B-C50C-407E-A947-70E740481C1C}">
                  <a14:useLocalDpi xmlns:a14="http://schemas.microsoft.com/office/drawing/2010/main" val="0"/>
                </a:ext>
                <a:ext uri="{96DAC541-7B7A-43D3-8B79-37D633B846F1}">
                  <asvg:svgBlip xmlns:asvg="http://schemas.microsoft.com/office/drawing/2016/SVG/main" r:embed="rId54"/>
                </a:ext>
              </a:extLst>
            </a:blip>
            <a:stretch>
              <a:fillRect/>
            </a:stretch>
          </p:blipFill>
          <p:spPr>
            <a:xfrm>
              <a:off x="11193895" y="1944508"/>
              <a:ext cx="369314" cy="137267"/>
            </a:xfrm>
            <a:prstGeom prst="rect">
              <a:avLst/>
            </a:prstGeom>
          </p:spPr>
        </p:pic>
        <p:pic>
          <p:nvPicPr>
            <p:cNvPr id="153" name="Immagine 152" descr="Immagine che contiene logo, bianco, design&#10;&#10;Descrizione generata automaticamente">
              <a:extLst>
                <a:ext uri="{FF2B5EF4-FFF2-40B4-BE49-F238E27FC236}">
                  <a16:creationId xmlns:a16="http://schemas.microsoft.com/office/drawing/2014/main" id="{DE99E13F-7EA5-E639-BA37-6783A06E7BC2}"/>
                </a:ext>
              </a:extLst>
            </p:cNvPr>
            <p:cNvPicPr>
              <a:picLocks noChangeAspect="1"/>
            </p:cNvPicPr>
            <p:nvPr/>
          </p:nvPicPr>
          <p:blipFill>
            <a:blip r:embed="rId55" cstate="print">
              <a:extLst>
                <a:ext uri="{28A0092B-C50C-407E-A947-70E740481C1C}">
                  <a14:useLocalDpi xmlns:a14="http://schemas.microsoft.com/office/drawing/2010/main" val="0"/>
                </a:ext>
              </a:extLst>
            </a:blip>
            <a:srcRect l="21005" t="17954" r="23890" b="33936"/>
            <a:stretch/>
          </p:blipFill>
          <p:spPr>
            <a:xfrm>
              <a:off x="10509302" y="2143429"/>
              <a:ext cx="390492" cy="184500"/>
            </a:xfrm>
            <a:prstGeom prst="rect">
              <a:avLst/>
            </a:prstGeom>
          </p:spPr>
        </p:pic>
        <p:pic>
          <p:nvPicPr>
            <p:cNvPr id="154" name="Elemento grafico 153">
              <a:extLst>
                <a:ext uri="{FF2B5EF4-FFF2-40B4-BE49-F238E27FC236}">
                  <a16:creationId xmlns:a16="http://schemas.microsoft.com/office/drawing/2014/main" id="{AFBEFEA1-6FD4-3631-EB1C-8ECA594A6266}"/>
                </a:ext>
              </a:extLst>
            </p:cNvPr>
            <p:cNvPicPr>
              <a:picLocks noChangeAspect="1"/>
            </p:cNvPicPr>
            <p:nvPr/>
          </p:nvPicPr>
          <p:blipFill>
            <a:blip r:embed="rId56">
              <a:extLst>
                <a:ext uri="{96DAC541-7B7A-43D3-8B79-37D633B846F1}">
                  <asvg:svgBlip xmlns:asvg="http://schemas.microsoft.com/office/drawing/2016/SVG/main" r:embed="rId57"/>
                </a:ext>
              </a:extLst>
            </a:blip>
            <a:stretch>
              <a:fillRect/>
            </a:stretch>
          </p:blipFill>
          <p:spPr>
            <a:xfrm>
              <a:off x="11193691" y="2176047"/>
              <a:ext cx="442373" cy="113753"/>
            </a:xfrm>
            <a:prstGeom prst="rect">
              <a:avLst/>
            </a:prstGeom>
          </p:spPr>
        </p:pic>
        <p:pic>
          <p:nvPicPr>
            <p:cNvPr id="155" name="Elemento grafico 154">
              <a:extLst>
                <a:ext uri="{FF2B5EF4-FFF2-40B4-BE49-F238E27FC236}">
                  <a16:creationId xmlns:a16="http://schemas.microsoft.com/office/drawing/2014/main" id="{484A12F7-FE83-7C30-07A9-B71FE7BA862C}"/>
                </a:ext>
              </a:extLst>
            </p:cNvPr>
            <p:cNvPicPr>
              <a:picLocks noChangeAspect="1"/>
            </p:cNvPicPr>
            <p:nvPr/>
          </p:nvPicPr>
          <p:blipFill>
            <a:blip r:embed="rId58">
              <a:extLst>
                <a:ext uri="{96DAC541-7B7A-43D3-8B79-37D633B846F1}">
                  <asvg:svgBlip xmlns:asvg="http://schemas.microsoft.com/office/drawing/2016/SVG/main" r:embed="rId59"/>
                </a:ext>
              </a:extLst>
            </a:blip>
            <a:stretch>
              <a:fillRect/>
            </a:stretch>
          </p:blipFill>
          <p:spPr>
            <a:xfrm>
              <a:off x="11128870" y="2436897"/>
              <a:ext cx="396706" cy="113784"/>
            </a:xfrm>
            <a:prstGeom prst="rect">
              <a:avLst/>
            </a:prstGeom>
          </p:spPr>
        </p:pic>
        <p:grpSp>
          <p:nvGrpSpPr>
            <p:cNvPr id="157" name="Gruppo 156">
              <a:extLst>
                <a:ext uri="{FF2B5EF4-FFF2-40B4-BE49-F238E27FC236}">
                  <a16:creationId xmlns:a16="http://schemas.microsoft.com/office/drawing/2014/main" id="{84FD3BE8-FEFF-D982-A3EF-C28D707790E7}"/>
                </a:ext>
              </a:extLst>
            </p:cNvPr>
            <p:cNvGrpSpPr/>
            <p:nvPr/>
          </p:nvGrpSpPr>
          <p:grpSpPr>
            <a:xfrm>
              <a:off x="11016235" y="2684138"/>
              <a:ext cx="144923" cy="771516"/>
              <a:chOff x="672289" y="3828501"/>
              <a:chExt cx="134448" cy="771516"/>
            </a:xfrm>
            <a:solidFill>
              <a:schemeClr val="accent1">
                <a:lumMod val="75000"/>
              </a:schemeClr>
            </a:solidFill>
          </p:grpSpPr>
          <p:cxnSp>
            <p:nvCxnSpPr>
              <p:cNvPr id="158" name="Connettore 1 180">
                <a:extLst>
                  <a:ext uri="{FF2B5EF4-FFF2-40B4-BE49-F238E27FC236}">
                    <a16:creationId xmlns:a16="http://schemas.microsoft.com/office/drawing/2014/main" id="{0297605A-AB8E-CE68-E563-6F4ECABFBF41}"/>
                  </a:ext>
                </a:extLst>
              </p:cNvPr>
              <p:cNvCxnSpPr/>
              <p:nvPr/>
            </p:nvCxnSpPr>
            <p:spPr>
              <a:xfrm>
                <a:off x="739513" y="3992092"/>
                <a:ext cx="0" cy="607925"/>
              </a:xfrm>
              <a:prstGeom prst="line">
                <a:avLst/>
              </a:prstGeom>
              <a:grpFill/>
              <a:ln w="190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59" name="Ovale 158">
                <a:extLst>
                  <a:ext uri="{FF2B5EF4-FFF2-40B4-BE49-F238E27FC236}">
                    <a16:creationId xmlns:a16="http://schemas.microsoft.com/office/drawing/2014/main" id="{16A4381D-8779-2E39-445B-6C3B40399C73}"/>
                  </a:ext>
                </a:extLst>
              </p:cNvPr>
              <p:cNvSpPr/>
              <p:nvPr/>
            </p:nvSpPr>
            <p:spPr>
              <a:xfrm>
                <a:off x="672289" y="3828501"/>
                <a:ext cx="134448" cy="134448"/>
              </a:xfrm>
              <a:prstGeom prst="ellipse">
                <a:avLst/>
              </a:prstGeom>
              <a:grp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it-IT" sz="1400" b="0" i="0" u="none" strike="noStrike" kern="0" cap="none" spc="0" normalizeH="0" baseline="0" noProof="0">
                  <a:ln>
                    <a:noFill/>
                  </a:ln>
                  <a:solidFill>
                    <a:srgbClr val="FFFFFF"/>
                  </a:solidFill>
                  <a:effectLst/>
                  <a:uLnTx/>
                  <a:uFillTx/>
                  <a:latin typeface="Brandon Grotesque Medium" panose="020B0603020203060202" pitchFamily="34" charset="0"/>
                  <a:sym typeface="Arial"/>
                </a:endParaRPr>
              </a:p>
            </p:txBody>
          </p:sp>
        </p:grpSp>
      </p:grpSp>
      <p:grpSp>
        <p:nvGrpSpPr>
          <p:cNvPr id="173" name="Gruppo 172">
            <a:extLst>
              <a:ext uri="{FF2B5EF4-FFF2-40B4-BE49-F238E27FC236}">
                <a16:creationId xmlns:a16="http://schemas.microsoft.com/office/drawing/2014/main" id="{83C2A9ED-B274-575D-8283-FCC3065FBE17}"/>
              </a:ext>
            </a:extLst>
          </p:cNvPr>
          <p:cNvGrpSpPr/>
          <p:nvPr/>
        </p:nvGrpSpPr>
        <p:grpSpPr>
          <a:xfrm>
            <a:off x="10177193" y="3254284"/>
            <a:ext cx="1054705" cy="1651825"/>
            <a:chOff x="10177193" y="3254284"/>
            <a:chExt cx="1054705" cy="1651825"/>
          </a:xfrm>
        </p:grpSpPr>
        <p:grpSp>
          <p:nvGrpSpPr>
            <p:cNvPr id="62" name="Gruppo 61">
              <a:extLst>
                <a:ext uri="{FF2B5EF4-FFF2-40B4-BE49-F238E27FC236}">
                  <a16:creationId xmlns:a16="http://schemas.microsoft.com/office/drawing/2014/main" id="{C078D5B0-83E8-EDF4-8682-508DC1681A58}"/>
                </a:ext>
              </a:extLst>
            </p:cNvPr>
            <p:cNvGrpSpPr/>
            <p:nvPr/>
          </p:nvGrpSpPr>
          <p:grpSpPr>
            <a:xfrm>
              <a:off x="10177193" y="3254284"/>
              <a:ext cx="1054705" cy="1419501"/>
              <a:chOff x="10647919" y="3254284"/>
              <a:chExt cx="1054705" cy="1419501"/>
            </a:xfrm>
          </p:grpSpPr>
          <p:sp>
            <p:nvSpPr>
              <p:cNvPr id="63" name="TextBox 44">
                <a:extLst>
                  <a:ext uri="{FF2B5EF4-FFF2-40B4-BE49-F238E27FC236}">
                    <a16:creationId xmlns:a16="http://schemas.microsoft.com/office/drawing/2014/main" id="{F9B5FAE4-54DE-73DD-DBE9-BFC24210E707}"/>
                  </a:ext>
                </a:extLst>
              </p:cNvPr>
              <p:cNvSpPr txBox="1"/>
              <p:nvPr/>
            </p:nvSpPr>
            <p:spPr>
              <a:xfrm>
                <a:off x="10647919" y="4335249"/>
                <a:ext cx="1054705" cy="338536"/>
              </a:xfrm>
              <a:prstGeom prst="rect">
                <a:avLst/>
              </a:prstGeom>
              <a:noFill/>
            </p:spPr>
            <p:txBody>
              <a:bodyPr wrap="squar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prstClr val="black"/>
                    </a:solidFill>
                    <a:latin typeface="Brandon Grotesque Medium" panose="020B0603020203060202" pitchFamily="34" charset="0"/>
                    <a:ea typeface="Lato" panose="020F0502020204030203" pitchFamily="34" charset="0"/>
                    <a:cs typeface="Lato" panose="020F0502020204030203" pitchFamily="34" charset="0"/>
                    <a:sym typeface="Arial"/>
                  </a:rPr>
                  <a:t>G</a:t>
                </a:r>
                <a:r>
                  <a:rPr kumimoji="0" lang="en-US" sz="800" u="none" strike="noStrike" kern="1200" cap="none" spc="0" normalizeH="0" baseline="0" noProof="0" err="1">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enAI</a:t>
                </a:r>
                <a:r>
                  <a:rPr kumimoji="0" lang="en-US"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ON PREMISE</a:t>
                </a:r>
              </a:p>
            </p:txBody>
          </p:sp>
          <p:sp>
            <p:nvSpPr>
              <p:cNvPr id="64" name="TextBox 46">
                <a:extLst>
                  <a:ext uri="{FF2B5EF4-FFF2-40B4-BE49-F238E27FC236}">
                    <a16:creationId xmlns:a16="http://schemas.microsoft.com/office/drawing/2014/main" id="{A050CFE4-60F6-831B-0E8C-4D687DC72396}"/>
                  </a:ext>
                </a:extLst>
              </p:cNvPr>
              <p:cNvSpPr txBox="1"/>
              <p:nvPr/>
            </p:nvSpPr>
            <p:spPr>
              <a:xfrm>
                <a:off x="10712986" y="3254284"/>
                <a:ext cx="534084" cy="276981"/>
              </a:xfrm>
              <a:prstGeom prst="rect">
                <a:avLst/>
              </a:prstGeom>
              <a:noFill/>
            </p:spPr>
            <p:txBody>
              <a:bodyPr wrap="none" lIns="91422" tIns="45711" rIns="91422" bIns="45711"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rPr>
                  <a:t>2024</a:t>
                </a:r>
                <a:endParaRPr kumimoji="0" lang="id-ID" sz="800" u="none" strike="noStrike" kern="1200" cap="none" spc="0" normalizeH="0" baseline="0" noProof="0">
                  <a:ln>
                    <a:noFill/>
                  </a:ln>
                  <a:solidFill>
                    <a:prstClr val="black"/>
                  </a:solidFill>
                  <a:effectLst/>
                  <a:uLnTx/>
                  <a:uFillTx/>
                  <a:latin typeface="Brandon Grotesque Medium" panose="020B0603020203060202" pitchFamily="34" charset="0"/>
                  <a:ea typeface="Lato" panose="020F0502020204030203" pitchFamily="34" charset="0"/>
                  <a:cs typeface="Lato" panose="020F0502020204030203" pitchFamily="34" charset="0"/>
                  <a:sym typeface="Arial"/>
                </a:endParaRPr>
              </a:p>
            </p:txBody>
          </p:sp>
          <p:cxnSp>
            <p:nvCxnSpPr>
              <p:cNvPr id="66" name="Connettore 1 13">
                <a:extLst>
                  <a:ext uri="{FF2B5EF4-FFF2-40B4-BE49-F238E27FC236}">
                    <a16:creationId xmlns:a16="http://schemas.microsoft.com/office/drawing/2014/main" id="{B630469D-E6BB-3EE2-79B9-411841099AF3}"/>
                  </a:ext>
                </a:extLst>
              </p:cNvPr>
              <p:cNvCxnSpPr>
                <a:cxnSpLocks/>
              </p:cNvCxnSpPr>
              <p:nvPr/>
            </p:nvCxnSpPr>
            <p:spPr>
              <a:xfrm>
                <a:off x="11180955" y="3502025"/>
                <a:ext cx="0" cy="689810"/>
              </a:xfrm>
              <a:prstGeom prst="line">
                <a:avLst/>
              </a:prstGeom>
              <a:ln w="1905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7" name="Ovale 66">
                <a:extLst>
                  <a:ext uri="{FF2B5EF4-FFF2-40B4-BE49-F238E27FC236}">
                    <a16:creationId xmlns:a16="http://schemas.microsoft.com/office/drawing/2014/main" id="{6EB80DB5-C762-F738-5F3E-9B03CD096DA9}"/>
                  </a:ext>
                </a:extLst>
              </p:cNvPr>
              <p:cNvSpPr/>
              <p:nvPr/>
            </p:nvSpPr>
            <p:spPr>
              <a:xfrm>
                <a:off x="11113731" y="4173650"/>
                <a:ext cx="134448" cy="134448"/>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t-IT" sz="800" u="none" strike="noStrike" kern="1200" cap="none" spc="0" normalizeH="0" baseline="0" noProof="0">
                  <a:ln>
                    <a:noFill/>
                  </a:ln>
                  <a:solidFill>
                    <a:prstClr val="white"/>
                  </a:solidFill>
                  <a:effectLst/>
                  <a:uLnTx/>
                  <a:uFillTx/>
                  <a:latin typeface="Brandon Grotesque Medium" panose="020B0603020203060202" pitchFamily="34" charset="0"/>
                  <a:sym typeface="Arial"/>
                </a:endParaRPr>
              </a:p>
            </p:txBody>
          </p:sp>
        </p:grpSp>
        <p:pic>
          <p:nvPicPr>
            <p:cNvPr id="172" name="Elemento grafico 171">
              <a:extLst>
                <a:ext uri="{FF2B5EF4-FFF2-40B4-BE49-F238E27FC236}">
                  <a16:creationId xmlns:a16="http://schemas.microsoft.com/office/drawing/2014/main" id="{465C3C7E-5034-049A-C632-3BC6DF0420ED}"/>
                </a:ext>
              </a:extLst>
            </p:cNvPr>
            <p:cNvPicPr>
              <a:picLocks noChangeAspect="1"/>
            </p:cNvPicPr>
            <p:nvPr/>
          </p:nvPicPr>
          <p:blipFill>
            <a:blip r:embed="rId60">
              <a:extLst>
                <a:ext uri="{96DAC541-7B7A-43D3-8B79-37D633B846F1}">
                  <asvg:svgBlip xmlns:asvg="http://schemas.microsoft.com/office/drawing/2016/SVG/main" r:embed="rId61"/>
                </a:ext>
              </a:extLst>
            </a:blip>
            <a:srcRect b="28604"/>
            <a:stretch/>
          </p:blipFill>
          <p:spPr>
            <a:xfrm>
              <a:off x="10554814" y="4656781"/>
              <a:ext cx="349217" cy="249328"/>
            </a:xfrm>
            <a:prstGeom prst="rect">
              <a:avLst/>
            </a:prstGeom>
          </p:spPr>
        </p:pic>
      </p:grpSp>
    </p:spTree>
    <p:extLst>
      <p:ext uri="{BB962C8B-B14F-4D97-AF65-F5344CB8AC3E}">
        <p14:creationId xmlns:p14="http://schemas.microsoft.com/office/powerpoint/2010/main" val="1376521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200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par>
                          <p:cTn id="8" fill="hold">
                            <p:stCondLst>
                              <p:cond delay="2500"/>
                            </p:stCondLst>
                            <p:childTnLst>
                              <p:par>
                                <p:cTn id="9" presetID="9"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dissolve">
                                      <p:cBhvr>
                                        <p:cTn id="11" dur="500"/>
                                        <p:tgtEl>
                                          <p:spTgt spid="14"/>
                                        </p:tgtEl>
                                      </p:cBhvr>
                                    </p:animEffect>
                                  </p:childTnLst>
                                </p:cTn>
                              </p:par>
                            </p:childTnLst>
                          </p:cTn>
                        </p:par>
                        <p:par>
                          <p:cTn id="12" fill="hold">
                            <p:stCondLst>
                              <p:cond delay="3000"/>
                            </p:stCondLst>
                            <p:childTnLst>
                              <p:par>
                                <p:cTn id="13" presetID="9" presetClass="entr" presetSubtype="0" fill="hold" nodeType="afterEffect">
                                  <p:stCondLst>
                                    <p:cond delay="0"/>
                                  </p:stCondLst>
                                  <p:childTnLst>
                                    <p:set>
                                      <p:cBhvr>
                                        <p:cTn id="14" dur="1" fill="hold">
                                          <p:stCondLst>
                                            <p:cond delay="0"/>
                                          </p:stCondLst>
                                        </p:cTn>
                                        <p:tgtEl>
                                          <p:spTgt spid="48"/>
                                        </p:tgtEl>
                                        <p:attrNameLst>
                                          <p:attrName>style.visibility</p:attrName>
                                        </p:attrNameLst>
                                      </p:cBhvr>
                                      <p:to>
                                        <p:strVal val="visible"/>
                                      </p:to>
                                    </p:set>
                                    <p:animEffect transition="in" filter="dissolve">
                                      <p:cBhvr>
                                        <p:cTn id="15" dur="500"/>
                                        <p:tgtEl>
                                          <p:spTgt spid="48"/>
                                        </p:tgtEl>
                                      </p:cBhvr>
                                    </p:animEffect>
                                  </p:childTnLst>
                                </p:cTn>
                              </p:par>
                            </p:childTnLst>
                          </p:cTn>
                        </p:par>
                        <p:par>
                          <p:cTn id="16" fill="hold">
                            <p:stCondLst>
                              <p:cond delay="3500"/>
                            </p:stCondLst>
                            <p:childTnLst>
                              <p:par>
                                <p:cTn id="17" presetID="9" presetClass="entr" presetSubtype="0" fill="hold"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dissolve">
                                      <p:cBhvr>
                                        <p:cTn id="19" dur="500"/>
                                        <p:tgtEl>
                                          <p:spTgt spid="19"/>
                                        </p:tgtEl>
                                      </p:cBhvr>
                                    </p:animEffect>
                                  </p:childTnLst>
                                </p:cTn>
                              </p:par>
                            </p:childTnLst>
                          </p:cTn>
                        </p:par>
                        <p:par>
                          <p:cTn id="20" fill="hold">
                            <p:stCondLst>
                              <p:cond delay="4000"/>
                            </p:stCondLst>
                            <p:childTnLst>
                              <p:par>
                                <p:cTn id="21" presetID="9" presetClass="entr" presetSubtype="0" fill="hold" nodeType="afterEffect">
                                  <p:stCondLst>
                                    <p:cond delay="0"/>
                                  </p:stCondLst>
                                  <p:childTnLst>
                                    <p:set>
                                      <p:cBhvr>
                                        <p:cTn id="22" dur="1" fill="hold">
                                          <p:stCondLst>
                                            <p:cond delay="0"/>
                                          </p:stCondLst>
                                        </p:cTn>
                                        <p:tgtEl>
                                          <p:spTgt spid="167"/>
                                        </p:tgtEl>
                                        <p:attrNameLst>
                                          <p:attrName>style.visibility</p:attrName>
                                        </p:attrNameLst>
                                      </p:cBhvr>
                                      <p:to>
                                        <p:strVal val="visible"/>
                                      </p:to>
                                    </p:set>
                                    <p:animEffect transition="in" filter="dissolve">
                                      <p:cBhvr>
                                        <p:cTn id="23" dur="500"/>
                                        <p:tgtEl>
                                          <p:spTgt spid="167"/>
                                        </p:tgtEl>
                                      </p:cBhvr>
                                    </p:animEffect>
                                  </p:childTnLst>
                                </p:cTn>
                              </p:par>
                            </p:childTnLst>
                          </p:cTn>
                        </p:par>
                        <p:par>
                          <p:cTn id="24" fill="hold">
                            <p:stCondLst>
                              <p:cond delay="4500"/>
                            </p:stCondLst>
                            <p:childTnLst>
                              <p:par>
                                <p:cTn id="25" presetID="9" presetClass="entr" presetSubtype="0" fill="hold" nodeType="afterEffect">
                                  <p:stCondLst>
                                    <p:cond delay="0"/>
                                  </p:stCondLst>
                                  <p:childTnLst>
                                    <p:set>
                                      <p:cBhvr>
                                        <p:cTn id="26" dur="1" fill="hold">
                                          <p:stCondLst>
                                            <p:cond delay="0"/>
                                          </p:stCondLst>
                                        </p:cTn>
                                        <p:tgtEl>
                                          <p:spTgt spid="162"/>
                                        </p:tgtEl>
                                        <p:attrNameLst>
                                          <p:attrName>style.visibility</p:attrName>
                                        </p:attrNameLst>
                                      </p:cBhvr>
                                      <p:to>
                                        <p:strVal val="visible"/>
                                      </p:to>
                                    </p:set>
                                    <p:animEffect transition="in" filter="dissolve">
                                      <p:cBhvr>
                                        <p:cTn id="27" dur="500"/>
                                        <p:tgtEl>
                                          <p:spTgt spid="162"/>
                                        </p:tgtEl>
                                      </p:cBhvr>
                                    </p:animEffect>
                                  </p:childTnLst>
                                </p:cTn>
                              </p:par>
                            </p:childTnLst>
                          </p:cTn>
                        </p:par>
                        <p:par>
                          <p:cTn id="28" fill="hold">
                            <p:stCondLst>
                              <p:cond delay="5000"/>
                            </p:stCondLst>
                            <p:childTnLst>
                              <p:par>
                                <p:cTn id="29" presetID="9" presetClass="entr" presetSubtype="0" fill="hold" nodeType="afterEffect">
                                  <p:stCondLst>
                                    <p:cond delay="0"/>
                                  </p:stCondLst>
                                  <p:childTnLst>
                                    <p:set>
                                      <p:cBhvr>
                                        <p:cTn id="30" dur="1" fill="hold">
                                          <p:stCondLst>
                                            <p:cond delay="0"/>
                                          </p:stCondLst>
                                        </p:cTn>
                                        <p:tgtEl>
                                          <p:spTgt spid="163"/>
                                        </p:tgtEl>
                                        <p:attrNameLst>
                                          <p:attrName>style.visibility</p:attrName>
                                        </p:attrNameLst>
                                      </p:cBhvr>
                                      <p:to>
                                        <p:strVal val="visible"/>
                                      </p:to>
                                    </p:set>
                                    <p:animEffect transition="in" filter="dissolve">
                                      <p:cBhvr>
                                        <p:cTn id="31" dur="500"/>
                                        <p:tgtEl>
                                          <p:spTgt spid="163"/>
                                        </p:tgtEl>
                                      </p:cBhvr>
                                    </p:animEffect>
                                  </p:childTnLst>
                                </p:cTn>
                              </p:par>
                            </p:childTnLst>
                          </p:cTn>
                        </p:par>
                        <p:par>
                          <p:cTn id="32" fill="hold">
                            <p:stCondLst>
                              <p:cond delay="5500"/>
                            </p:stCondLst>
                            <p:childTnLst>
                              <p:par>
                                <p:cTn id="33" presetID="9" presetClass="entr" presetSubtype="0" fill="hold" nodeType="afterEffect">
                                  <p:stCondLst>
                                    <p:cond delay="0"/>
                                  </p:stCondLst>
                                  <p:childTnLst>
                                    <p:set>
                                      <p:cBhvr>
                                        <p:cTn id="34" dur="1" fill="hold">
                                          <p:stCondLst>
                                            <p:cond delay="0"/>
                                          </p:stCondLst>
                                        </p:cTn>
                                        <p:tgtEl>
                                          <p:spTgt spid="165"/>
                                        </p:tgtEl>
                                        <p:attrNameLst>
                                          <p:attrName>style.visibility</p:attrName>
                                        </p:attrNameLst>
                                      </p:cBhvr>
                                      <p:to>
                                        <p:strVal val="visible"/>
                                      </p:to>
                                    </p:set>
                                    <p:animEffect transition="in" filter="dissolve">
                                      <p:cBhvr>
                                        <p:cTn id="35" dur="500"/>
                                        <p:tgtEl>
                                          <p:spTgt spid="165"/>
                                        </p:tgtEl>
                                      </p:cBhvr>
                                    </p:animEffect>
                                  </p:childTnLst>
                                </p:cTn>
                              </p:par>
                            </p:childTnLst>
                          </p:cTn>
                        </p:par>
                        <p:par>
                          <p:cTn id="36" fill="hold">
                            <p:stCondLst>
                              <p:cond delay="6000"/>
                            </p:stCondLst>
                            <p:childTnLst>
                              <p:par>
                                <p:cTn id="37" presetID="9" presetClass="entr" presetSubtype="0" fill="hold" nodeType="after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dissolve">
                                      <p:cBhvr>
                                        <p:cTn id="39" dur="500"/>
                                        <p:tgtEl>
                                          <p:spTgt spid="24"/>
                                        </p:tgtEl>
                                      </p:cBhvr>
                                    </p:animEffect>
                                  </p:childTnLst>
                                </p:cTn>
                              </p:par>
                            </p:childTnLst>
                          </p:cTn>
                        </p:par>
                        <p:par>
                          <p:cTn id="40" fill="hold">
                            <p:stCondLst>
                              <p:cond delay="6500"/>
                            </p:stCondLst>
                            <p:childTnLst>
                              <p:par>
                                <p:cTn id="41" presetID="9" presetClass="entr" presetSubtype="0" fill="hold" nodeType="afterEffect">
                                  <p:stCondLst>
                                    <p:cond delay="0"/>
                                  </p:stCondLst>
                                  <p:childTnLst>
                                    <p:set>
                                      <p:cBhvr>
                                        <p:cTn id="42" dur="1" fill="hold">
                                          <p:stCondLst>
                                            <p:cond delay="0"/>
                                          </p:stCondLst>
                                        </p:cTn>
                                        <p:tgtEl>
                                          <p:spTgt spid="112"/>
                                        </p:tgtEl>
                                        <p:attrNameLst>
                                          <p:attrName>style.visibility</p:attrName>
                                        </p:attrNameLst>
                                      </p:cBhvr>
                                      <p:to>
                                        <p:strVal val="visible"/>
                                      </p:to>
                                    </p:set>
                                    <p:animEffect transition="in" filter="dissolve">
                                      <p:cBhvr>
                                        <p:cTn id="43" dur="500"/>
                                        <p:tgtEl>
                                          <p:spTgt spid="112"/>
                                        </p:tgtEl>
                                      </p:cBhvr>
                                    </p:animEffect>
                                  </p:childTnLst>
                                </p:cTn>
                              </p:par>
                            </p:childTnLst>
                          </p:cTn>
                        </p:par>
                        <p:par>
                          <p:cTn id="44" fill="hold">
                            <p:stCondLst>
                              <p:cond delay="7000"/>
                            </p:stCondLst>
                            <p:childTnLst>
                              <p:par>
                                <p:cTn id="45" presetID="9" presetClass="entr" presetSubtype="0" fill="hold" nodeType="afterEffect">
                                  <p:stCondLst>
                                    <p:cond delay="0"/>
                                  </p:stCondLst>
                                  <p:childTnLst>
                                    <p:set>
                                      <p:cBhvr>
                                        <p:cTn id="46" dur="1" fill="hold">
                                          <p:stCondLst>
                                            <p:cond delay="0"/>
                                          </p:stCondLst>
                                        </p:cTn>
                                        <p:tgtEl>
                                          <p:spTgt spid="166"/>
                                        </p:tgtEl>
                                        <p:attrNameLst>
                                          <p:attrName>style.visibility</p:attrName>
                                        </p:attrNameLst>
                                      </p:cBhvr>
                                      <p:to>
                                        <p:strVal val="visible"/>
                                      </p:to>
                                    </p:set>
                                    <p:animEffect transition="in" filter="dissolve">
                                      <p:cBhvr>
                                        <p:cTn id="47" dur="500"/>
                                        <p:tgtEl>
                                          <p:spTgt spid="166"/>
                                        </p:tgtEl>
                                      </p:cBhvr>
                                    </p:animEffect>
                                  </p:childTnLst>
                                </p:cTn>
                              </p:par>
                            </p:childTnLst>
                          </p:cTn>
                        </p:par>
                        <p:par>
                          <p:cTn id="48" fill="hold">
                            <p:stCondLst>
                              <p:cond delay="7500"/>
                            </p:stCondLst>
                            <p:childTnLst>
                              <p:par>
                                <p:cTn id="49" presetID="9" presetClass="entr" presetSubtype="0" fill="hold" nodeType="afterEffect">
                                  <p:stCondLst>
                                    <p:cond delay="0"/>
                                  </p:stCondLst>
                                  <p:childTnLst>
                                    <p:set>
                                      <p:cBhvr>
                                        <p:cTn id="50" dur="1" fill="hold">
                                          <p:stCondLst>
                                            <p:cond delay="0"/>
                                          </p:stCondLst>
                                        </p:cTn>
                                        <p:tgtEl>
                                          <p:spTgt spid="38"/>
                                        </p:tgtEl>
                                        <p:attrNameLst>
                                          <p:attrName>style.visibility</p:attrName>
                                        </p:attrNameLst>
                                      </p:cBhvr>
                                      <p:to>
                                        <p:strVal val="visible"/>
                                      </p:to>
                                    </p:set>
                                    <p:animEffect transition="in" filter="dissolve">
                                      <p:cBhvr>
                                        <p:cTn id="51" dur="500"/>
                                        <p:tgtEl>
                                          <p:spTgt spid="38"/>
                                        </p:tgtEl>
                                      </p:cBhvr>
                                    </p:animEffect>
                                  </p:childTnLst>
                                </p:cTn>
                              </p:par>
                            </p:childTnLst>
                          </p:cTn>
                        </p:par>
                        <p:par>
                          <p:cTn id="52" fill="hold">
                            <p:stCondLst>
                              <p:cond delay="8000"/>
                            </p:stCondLst>
                            <p:childTnLst>
                              <p:par>
                                <p:cTn id="53" presetID="9" presetClass="entr" presetSubtype="0" fill="hold" nodeType="afterEffect">
                                  <p:stCondLst>
                                    <p:cond delay="0"/>
                                  </p:stCondLst>
                                  <p:childTnLst>
                                    <p:set>
                                      <p:cBhvr>
                                        <p:cTn id="54" dur="1" fill="hold">
                                          <p:stCondLst>
                                            <p:cond delay="0"/>
                                          </p:stCondLst>
                                        </p:cTn>
                                        <p:tgtEl>
                                          <p:spTgt spid="169"/>
                                        </p:tgtEl>
                                        <p:attrNameLst>
                                          <p:attrName>style.visibility</p:attrName>
                                        </p:attrNameLst>
                                      </p:cBhvr>
                                      <p:to>
                                        <p:strVal val="visible"/>
                                      </p:to>
                                    </p:set>
                                    <p:animEffect transition="in" filter="dissolve">
                                      <p:cBhvr>
                                        <p:cTn id="55" dur="500"/>
                                        <p:tgtEl>
                                          <p:spTgt spid="169"/>
                                        </p:tgtEl>
                                      </p:cBhvr>
                                    </p:animEffect>
                                  </p:childTnLst>
                                </p:cTn>
                              </p:par>
                            </p:childTnLst>
                          </p:cTn>
                        </p:par>
                        <p:par>
                          <p:cTn id="56" fill="hold">
                            <p:stCondLst>
                              <p:cond delay="8500"/>
                            </p:stCondLst>
                            <p:childTnLst>
                              <p:par>
                                <p:cTn id="57" presetID="9" presetClass="entr" presetSubtype="0" fill="hold" nodeType="afterEffect">
                                  <p:stCondLst>
                                    <p:cond delay="0"/>
                                  </p:stCondLst>
                                  <p:childTnLst>
                                    <p:set>
                                      <p:cBhvr>
                                        <p:cTn id="58" dur="1" fill="hold">
                                          <p:stCondLst>
                                            <p:cond delay="0"/>
                                          </p:stCondLst>
                                        </p:cTn>
                                        <p:tgtEl>
                                          <p:spTgt spid="168"/>
                                        </p:tgtEl>
                                        <p:attrNameLst>
                                          <p:attrName>style.visibility</p:attrName>
                                        </p:attrNameLst>
                                      </p:cBhvr>
                                      <p:to>
                                        <p:strVal val="visible"/>
                                      </p:to>
                                    </p:set>
                                    <p:animEffect transition="in" filter="dissolve">
                                      <p:cBhvr>
                                        <p:cTn id="59" dur="500"/>
                                        <p:tgtEl>
                                          <p:spTgt spid="168"/>
                                        </p:tgtEl>
                                      </p:cBhvr>
                                    </p:animEffect>
                                  </p:childTnLst>
                                </p:cTn>
                              </p:par>
                            </p:childTnLst>
                          </p:cTn>
                        </p:par>
                        <p:par>
                          <p:cTn id="60" fill="hold">
                            <p:stCondLst>
                              <p:cond delay="9000"/>
                            </p:stCondLst>
                            <p:childTnLst>
                              <p:par>
                                <p:cTn id="61" presetID="9" presetClass="entr" presetSubtype="0" fill="hold" nodeType="afterEffect">
                                  <p:stCondLst>
                                    <p:cond delay="0"/>
                                  </p:stCondLst>
                                  <p:childTnLst>
                                    <p:set>
                                      <p:cBhvr>
                                        <p:cTn id="62" dur="1" fill="hold">
                                          <p:stCondLst>
                                            <p:cond delay="0"/>
                                          </p:stCondLst>
                                        </p:cTn>
                                        <p:tgtEl>
                                          <p:spTgt spid="74"/>
                                        </p:tgtEl>
                                        <p:attrNameLst>
                                          <p:attrName>style.visibility</p:attrName>
                                        </p:attrNameLst>
                                      </p:cBhvr>
                                      <p:to>
                                        <p:strVal val="visible"/>
                                      </p:to>
                                    </p:set>
                                    <p:animEffect transition="in" filter="dissolve">
                                      <p:cBhvr>
                                        <p:cTn id="63" dur="500"/>
                                        <p:tgtEl>
                                          <p:spTgt spid="74"/>
                                        </p:tgtEl>
                                      </p:cBhvr>
                                    </p:animEffect>
                                  </p:childTnLst>
                                </p:cTn>
                              </p:par>
                            </p:childTnLst>
                          </p:cTn>
                        </p:par>
                        <p:par>
                          <p:cTn id="64" fill="hold">
                            <p:stCondLst>
                              <p:cond delay="9500"/>
                            </p:stCondLst>
                            <p:childTnLst>
                              <p:par>
                                <p:cTn id="65" presetID="9" presetClass="entr" presetSubtype="0" fill="hold" nodeType="afterEffect">
                                  <p:stCondLst>
                                    <p:cond delay="0"/>
                                  </p:stCondLst>
                                  <p:childTnLst>
                                    <p:set>
                                      <p:cBhvr>
                                        <p:cTn id="66" dur="1" fill="hold">
                                          <p:stCondLst>
                                            <p:cond delay="0"/>
                                          </p:stCondLst>
                                        </p:cTn>
                                        <p:tgtEl>
                                          <p:spTgt spid="170"/>
                                        </p:tgtEl>
                                        <p:attrNameLst>
                                          <p:attrName>style.visibility</p:attrName>
                                        </p:attrNameLst>
                                      </p:cBhvr>
                                      <p:to>
                                        <p:strVal val="visible"/>
                                      </p:to>
                                    </p:set>
                                    <p:animEffect transition="in" filter="dissolve">
                                      <p:cBhvr>
                                        <p:cTn id="67" dur="500"/>
                                        <p:tgtEl>
                                          <p:spTgt spid="170"/>
                                        </p:tgtEl>
                                      </p:cBhvr>
                                    </p:animEffect>
                                  </p:childTnLst>
                                </p:cTn>
                              </p:par>
                            </p:childTnLst>
                          </p:cTn>
                        </p:par>
                        <p:par>
                          <p:cTn id="68" fill="hold">
                            <p:stCondLst>
                              <p:cond delay="10000"/>
                            </p:stCondLst>
                            <p:childTnLst>
                              <p:par>
                                <p:cTn id="69" presetID="9" presetClass="entr" presetSubtype="0" fill="hold" nodeType="afterEffect">
                                  <p:stCondLst>
                                    <p:cond delay="0"/>
                                  </p:stCondLst>
                                  <p:childTnLst>
                                    <p:set>
                                      <p:cBhvr>
                                        <p:cTn id="70" dur="1" fill="hold">
                                          <p:stCondLst>
                                            <p:cond delay="0"/>
                                          </p:stCondLst>
                                        </p:cTn>
                                        <p:tgtEl>
                                          <p:spTgt spid="173"/>
                                        </p:tgtEl>
                                        <p:attrNameLst>
                                          <p:attrName>style.visibility</p:attrName>
                                        </p:attrNameLst>
                                      </p:cBhvr>
                                      <p:to>
                                        <p:strVal val="visible"/>
                                      </p:to>
                                    </p:set>
                                    <p:animEffect transition="in" filter="dissolve">
                                      <p:cBhvr>
                                        <p:cTn id="71" dur="500"/>
                                        <p:tgtEl>
                                          <p:spTgt spid="173"/>
                                        </p:tgtEl>
                                      </p:cBhvr>
                                    </p:animEffect>
                                  </p:childTnLst>
                                </p:cTn>
                              </p:par>
                            </p:childTnLst>
                          </p:cTn>
                        </p:par>
                        <p:par>
                          <p:cTn id="72" fill="hold">
                            <p:stCondLst>
                              <p:cond delay="10500"/>
                            </p:stCondLst>
                            <p:childTnLst>
                              <p:par>
                                <p:cTn id="73" presetID="9" presetClass="entr" presetSubtype="0" fill="hold" nodeType="afterEffect">
                                  <p:stCondLst>
                                    <p:cond delay="0"/>
                                  </p:stCondLst>
                                  <p:childTnLst>
                                    <p:set>
                                      <p:cBhvr>
                                        <p:cTn id="74" dur="1" fill="hold">
                                          <p:stCondLst>
                                            <p:cond delay="0"/>
                                          </p:stCondLst>
                                        </p:cTn>
                                        <p:tgtEl>
                                          <p:spTgt spid="171"/>
                                        </p:tgtEl>
                                        <p:attrNameLst>
                                          <p:attrName>style.visibility</p:attrName>
                                        </p:attrNameLst>
                                      </p:cBhvr>
                                      <p:to>
                                        <p:strVal val="visible"/>
                                      </p:to>
                                    </p:set>
                                    <p:animEffect transition="in" filter="dissolve">
                                      <p:cBhvr>
                                        <p:cTn id="75" dur="500"/>
                                        <p:tgtEl>
                                          <p:spTgt spid="171"/>
                                        </p:tgtEl>
                                      </p:cBhvr>
                                    </p:animEffect>
                                  </p:childTnLst>
                                </p:cTn>
                              </p:par>
                            </p:childTnLst>
                          </p:cTn>
                        </p:par>
                        <p:par>
                          <p:cTn id="76" fill="hold">
                            <p:stCondLst>
                              <p:cond delay="11000"/>
                            </p:stCondLst>
                            <p:childTnLst>
                              <p:par>
                                <p:cTn id="77" presetID="9" presetClass="entr" presetSubtype="0" fill="hold" nodeType="afterEffect">
                                  <p:stCondLst>
                                    <p:cond delay="0"/>
                                  </p:stCondLst>
                                  <p:childTnLst>
                                    <p:set>
                                      <p:cBhvr>
                                        <p:cTn id="78" dur="1" fill="hold">
                                          <p:stCondLst>
                                            <p:cond delay="0"/>
                                          </p:stCondLst>
                                        </p:cTn>
                                        <p:tgtEl>
                                          <p:spTgt spid="91"/>
                                        </p:tgtEl>
                                        <p:attrNameLst>
                                          <p:attrName>style.visibility</p:attrName>
                                        </p:attrNameLst>
                                      </p:cBhvr>
                                      <p:to>
                                        <p:strVal val="visible"/>
                                      </p:to>
                                    </p:set>
                                    <p:animEffect transition="in" filter="dissolve">
                                      <p:cBhvr>
                                        <p:cTn id="79"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41798-7D72-D084-1E62-FFCCB76697A9}"/>
              </a:ext>
            </a:extLst>
          </p:cNvPr>
          <p:cNvSpPr>
            <a:spLocks noGrp="1"/>
          </p:cNvSpPr>
          <p:nvPr>
            <p:ph type="title"/>
          </p:nvPr>
        </p:nvSpPr>
        <p:spPr/>
        <p:txBody>
          <a:bodyPr/>
          <a:lstStyle/>
          <a:p>
            <a:r>
              <a:rPr lang="en-US" dirty="0"/>
              <a:t>Your machine –</a:t>
            </a:r>
            <a:br>
              <a:rPr lang="en-US" dirty="0"/>
            </a:br>
            <a:r>
              <a:rPr lang="en-US" dirty="0"/>
              <a:t>Connecting to the Machine</a:t>
            </a:r>
            <a:endParaRPr lang="it-IT" dirty="0"/>
          </a:p>
        </p:txBody>
      </p:sp>
      <p:sp>
        <p:nvSpPr>
          <p:cNvPr id="3" name="PlaceHolder 2">
            <a:extLst>
              <a:ext uri="{FF2B5EF4-FFF2-40B4-BE49-F238E27FC236}">
                <a16:creationId xmlns:a16="http://schemas.microsoft.com/office/drawing/2014/main" id="{274CF20D-9970-BA8A-9C1D-80D5214117DB}"/>
              </a:ext>
            </a:extLst>
          </p:cNvPr>
          <p:cNvSpPr txBox="1">
            <a:spLocks/>
          </p:cNvSpPr>
          <p:nvPr/>
        </p:nvSpPr>
        <p:spPr>
          <a:xfrm>
            <a:off x="1593940" y="1580284"/>
            <a:ext cx="9004120"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nSpc>
                <a:spcPct val="100000"/>
              </a:lnSpc>
              <a:spcBef>
                <a:spcPts val="641"/>
              </a:spcBef>
            </a:pPr>
            <a:endParaRPr lang="en-US" sz="2400" spc="-1" dirty="0">
              <a:solidFill>
                <a:srgbClr val="000000"/>
              </a:solidFill>
              <a:latin typeface="Brandon Grotesque Medium" panose="020B0603020203060202" pitchFamily="34" charset="0"/>
            </a:endParaRPr>
          </a:p>
          <a:p>
            <a:pPr marL="343080" indent="-343080">
              <a:lnSpc>
                <a:spcPct val="100000"/>
              </a:lnSpc>
              <a:spcBef>
                <a:spcPts val="641"/>
              </a:spcBef>
              <a:buClr>
                <a:srgbClr val="000000"/>
              </a:buClr>
              <a:buFont typeface="Arial"/>
              <a:buChar char="•"/>
            </a:pPr>
            <a:endParaRPr lang="en-US" sz="2400" spc="-1" dirty="0">
              <a:solidFill>
                <a:srgbClr val="000000"/>
              </a:solidFill>
              <a:latin typeface="Brandon Grotesque Medium" panose="020B0603020203060202" pitchFamily="34" charset="0"/>
            </a:endParaRP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To connect to the machine the following command must be used:</a:t>
            </a:r>
          </a:p>
          <a:p>
            <a:pPr marL="343080" indent="-343080">
              <a:lnSpc>
                <a:spcPct val="100000"/>
              </a:lnSpc>
              <a:spcBef>
                <a:spcPts val="641"/>
              </a:spcBef>
              <a:buClr>
                <a:srgbClr val="000000"/>
              </a:buClr>
              <a:buFont typeface="Arial"/>
              <a:buChar char="•"/>
            </a:pPr>
            <a:endParaRPr lang="en-US" sz="2400" spc="-1" dirty="0">
              <a:solidFill>
                <a:srgbClr val="000000"/>
              </a:solidFill>
              <a:latin typeface="Brandon Grotesque Medium" panose="020B0603020203060202" pitchFamily="34" charset="0"/>
            </a:endParaRPr>
          </a:p>
          <a:p>
            <a:pPr algn="ctr">
              <a:lnSpc>
                <a:spcPct val="100000"/>
              </a:lnSpc>
              <a:spcBef>
                <a:spcPts val="641"/>
              </a:spcBef>
              <a:buClr>
                <a:srgbClr val="000000"/>
              </a:buClr>
            </a:pPr>
            <a:r>
              <a:rPr lang="en-US" sz="2400" spc="-1" dirty="0">
                <a:solidFill>
                  <a:srgbClr val="000000"/>
                </a:solidFill>
                <a:latin typeface="Brandon Grotesque Medium" panose="020B0603020203060202" pitchFamily="34" charset="0"/>
              </a:rPr>
              <a:t>ssh e4user@&lt;</a:t>
            </a:r>
            <a:r>
              <a:rPr lang="en-US" sz="2400" spc="-1" dirty="0" err="1">
                <a:solidFill>
                  <a:srgbClr val="000000"/>
                </a:solidFill>
                <a:latin typeface="Brandon Grotesque Medium" panose="020B0603020203060202" pitchFamily="34" charset="0"/>
              </a:rPr>
              <a:t>IP_reveiced_in_email</a:t>
            </a:r>
            <a:r>
              <a:rPr lang="en-US" sz="2400" spc="-1" dirty="0">
                <a:solidFill>
                  <a:srgbClr val="000000"/>
                </a:solidFill>
                <a:latin typeface="Brandon Grotesque Medium" panose="020B0603020203060202" pitchFamily="34" charset="0"/>
              </a:rPr>
              <a:t>&gt;</a:t>
            </a:r>
          </a:p>
          <a:p>
            <a:pPr algn="ctr">
              <a:lnSpc>
                <a:spcPct val="100000"/>
              </a:lnSpc>
              <a:spcBef>
                <a:spcPts val="641"/>
              </a:spcBef>
              <a:buClr>
                <a:srgbClr val="000000"/>
              </a:buClr>
            </a:pPr>
            <a:endParaRPr lang="en-US" sz="2400" spc="-1" dirty="0">
              <a:solidFill>
                <a:srgbClr val="000000"/>
              </a:solidFill>
              <a:latin typeface="Brandon Grotesque Medium" panose="020B0603020203060202" pitchFamily="34" charset="0"/>
            </a:endParaRPr>
          </a:p>
          <a:p>
            <a:pPr>
              <a:lnSpc>
                <a:spcPct val="100000"/>
              </a:lnSpc>
              <a:spcBef>
                <a:spcPts val="641"/>
              </a:spcBef>
              <a:buClr>
                <a:srgbClr val="000000"/>
              </a:buClr>
            </a:pPr>
            <a:r>
              <a:rPr lang="en-US" sz="2400" spc="-1" dirty="0">
                <a:solidFill>
                  <a:srgbClr val="000000"/>
                </a:solidFill>
                <a:latin typeface="Brandon Grotesque Medium" panose="020B0603020203060202" pitchFamily="34" charset="0"/>
              </a:rPr>
              <a:t>(A password will be asked. The password was provided in the email)</a:t>
            </a:r>
          </a:p>
        </p:txBody>
      </p:sp>
    </p:spTree>
    <p:extLst>
      <p:ext uri="{BB962C8B-B14F-4D97-AF65-F5344CB8AC3E}">
        <p14:creationId xmlns:p14="http://schemas.microsoft.com/office/powerpoint/2010/main" val="3265996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34DAA-EEDE-CD32-EF93-77CEA9868A01}"/>
              </a:ext>
            </a:extLst>
          </p:cNvPr>
          <p:cNvSpPr>
            <a:spLocks noGrp="1"/>
          </p:cNvSpPr>
          <p:nvPr>
            <p:ph type="title"/>
          </p:nvPr>
        </p:nvSpPr>
        <p:spPr/>
        <p:txBody>
          <a:bodyPr/>
          <a:lstStyle/>
          <a:p>
            <a:r>
              <a:rPr lang="it-IT" dirty="0" err="1"/>
              <a:t>Preparation</a:t>
            </a:r>
            <a:r>
              <a:rPr lang="it-IT" dirty="0"/>
              <a:t> –</a:t>
            </a:r>
            <a:br>
              <a:rPr lang="it-IT" dirty="0"/>
            </a:br>
            <a:r>
              <a:rPr lang="it-IT" dirty="0" err="1"/>
              <a:t>Ansible</a:t>
            </a:r>
            <a:r>
              <a:rPr lang="it-IT" dirty="0"/>
              <a:t> Environment</a:t>
            </a:r>
          </a:p>
        </p:txBody>
      </p:sp>
      <p:sp>
        <p:nvSpPr>
          <p:cNvPr id="3" name="PlaceHolder 2">
            <a:extLst>
              <a:ext uri="{FF2B5EF4-FFF2-40B4-BE49-F238E27FC236}">
                <a16:creationId xmlns:a16="http://schemas.microsoft.com/office/drawing/2014/main" id="{4A8B867C-AFDE-6035-B72E-7C398DF0A030}"/>
              </a:ext>
            </a:extLst>
          </p:cNvPr>
          <p:cNvSpPr txBox="1">
            <a:spLocks/>
          </p:cNvSpPr>
          <p:nvPr/>
        </p:nvSpPr>
        <p:spPr>
          <a:xfrm>
            <a:off x="457200" y="1600200"/>
            <a:ext cx="11029950"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nSpc>
                <a:spcPct val="100000"/>
              </a:lnSpc>
              <a:spcBef>
                <a:spcPts val="641"/>
              </a:spcBef>
            </a:pPr>
            <a:endPar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endParaRPr>
          </a:p>
          <a:p>
            <a:pPr>
              <a:lnSpc>
                <a:spcPct val="100000"/>
              </a:lnSpc>
              <a:spcBef>
                <a:spcPts val="641"/>
              </a:spcBef>
            </a:pPr>
            <a:endPar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endParaRPr>
          </a:p>
          <a:p>
            <a:pPr marL="343080" indent="-343080">
              <a:lnSpc>
                <a:spcPct val="100000"/>
              </a:lnSpc>
              <a:spcBef>
                <a:spcPts val="641"/>
              </a:spcBef>
              <a:buClr>
                <a:srgbClr val="000000"/>
              </a:buClr>
              <a:buFont typeface="Arial"/>
              <a:buChar char="•"/>
            </a:pP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cd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openstack</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/e4user</a:t>
            </a:r>
          </a:p>
          <a:p>
            <a:pPr marL="343080" indent="-343080">
              <a:lnSpc>
                <a:spcPct val="100000"/>
              </a:lnSpc>
              <a:spcBef>
                <a:spcPts val="641"/>
              </a:spcBef>
              <a:buClr>
                <a:srgbClr val="000000"/>
              </a:buClr>
              <a:buFont typeface="Arial"/>
              <a:buChar char="•"/>
            </a:pP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python3 -m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venv</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kolla_env</a:t>
            </a:r>
            <a:endPar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endParaRPr>
          </a:p>
          <a:p>
            <a:pPr marL="343080" indent="-343080">
              <a:lnSpc>
                <a:spcPct val="100000"/>
              </a:lnSpc>
              <a:spcBef>
                <a:spcPts val="641"/>
              </a:spcBef>
              <a:buClr>
                <a:srgbClr val="000000"/>
              </a:buClr>
              <a:buFont typeface="Arial"/>
              <a:buChar char="•"/>
            </a:pP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source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kolla_env</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/bin/activate</a:t>
            </a:r>
          </a:p>
          <a:p>
            <a:pPr marL="343080" indent="-343080">
              <a:lnSpc>
                <a:spcPct val="100000"/>
              </a:lnSpc>
              <a:spcBef>
                <a:spcPts val="641"/>
              </a:spcBef>
              <a:buClr>
                <a:srgbClr val="000000"/>
              </a:buClr>
              <a:buFont typeface="Arial"/>
              <a:buChar char="•"/>
            </a:pP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pip install -U pip docker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pkgconfig</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dbus</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-python</a:t>
            </a:r>
          </a:p>
          <a:p>
            <a:pPr marL="343080" indent="-343080">
              <a:lnSpc>
                <a:spcPct val="100000"/>
              </a:lnSpc>
              <a:spcBef>
                <a:spcPts val="641"/>
              </a:spcBef>
              <a:buClr>
                <a:srgbClr val="000000"/>
              </a:buClr>
              <a:buFont typeface="Arial"/>
              <a:buChar char="•"/>
            </a:pP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pip install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git+https</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://opendev.org/</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openstack</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kolla-ansible@stable</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/2025.1</a:t>
            </a:r>
          </a:p>
        </p:txBody>
      </p:sp>
    </p:spTree>
    <p:extLst>
      <p:ext uri="{BB962C8B-B14F-4D97-AF65-F5344CB8AC3E}">
        <p14:creationId xmlns:p14="http://schemas.microsoft.com/office/powerpoint/2010/main" val="392929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56A44-FF3E-02B4-8E2A-5460AF4E981E}"/>
              </a:ext>
            </a:extLst>
          </p:cNvPr>
          <p:cNvSpPr>
            <a:spLocks noGrp="1"/>
          </p:cNvSpPr>
          <p:nvPr>
            <p:ph type="title"/>
          </p:nvPr>
        </p:nvSpPr>
        <p:spPr/>
        <p:txBody>
          <a:bodyPr/>
          <a:lstStyle/>
          <a:p>
            <a:r>
              <a:rPr lang="it-IT" dirty="0" err="1"/>
              <a:t>Preparation</a:t>
            </a:r>
            <a:r>
              <a:rPr lang="it-IT" dirty="0"/>
              <a:t> –</a:t>
            </a:r>
            <a:br>
              <a:rPr lang="it-IT" dirty="0"/>
            </a:br>
            <a:r>
              <a:rPr lang="it-IT" dirty="0" err="1"/>
              <a:t>Kolla</a:t>
            </a:r>
            <a:r>
              <a:rPr lang="it-IT" dirty="0"/>
              <a:t> Setup</a:t>
            </a:r>
          </a:p>
        </p:txBody>
      </p:sp>
      <p:sp>
        <p:nvSpPr>
          <p:cNvPr id="3" name="PlaceHolder 2">
            <a:extLst>
              <a:ext uri="{FF2B5EF4-FFF2-40B4-BE49-F238E27FC236}">
                <a16:creationId xmlns:a16="http://schemas.microsoft.com/office/drawing/2014/main" id="{8AF3ABED-98EF-504D-1BE0-21ADAE096C03}"/>
              </a:ext>
            </a:extLst>
          </p:cNvPr>
          <p:cNvSpPr txBox="1">
            <a:spLocks/>
          </p:cNvSpPr>
          <p:nvPr/>
        </p:nvSpPr>
        <p:spPr>
          <a:xfrm>
            <a:off x="457200" y="1600200"/>
            <a:ext cx="7680960"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nSpc>
                <a:spcPct val="100000"/>
              </a:lnSpc>
              <a:spcBef>
                <a:spcPts val="641"/>
              </a:spcBef>
            </a:pPr>
            <a:endPar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endParaRPr>
          </a:p>
          <a:p>
            <a:pPr>
              <a:lnSpc>
                <a:spcPct val="100000"/>
              </a:lnSpc>
              <a:spcBef>
                <a:spcPts val="641"/>
              </a:spcBef>
            </a:pPr>
            <a:endPar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endParaRPr>
          </a:p>
          <a:p>
            <a:pPr marL="343080" indent="-343080">
              <a:lnSpc>
                <a:spcPct val="100000"/>
              </a:lnSpc>
              <a:spcBef>
                <a:spcPts val="641"/>
              </a:spcBef>
              <a:buClr>
                <a:srgbClr val="000000"/>
              </a:buClr>
              <a:buFont typeface="Arial"/>
              <a:buChar char="•"/>
            </a:pP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sudo</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mkdir</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-p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etc</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endPar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endParaRPr>
          </a:p>
          <a:p>
            <a:pPr marL="343080" indent="-343080">
              <a:lnSpc>
                <a:spcPct val="100000"/>
              </a:lnSpc>
              <a:spcBef>
                <a:spcPts val="641"/>
              </a:spcBef>
              <a:buClr>
                <a:srgbClr val="000000"/>
              </a:buClr>
              <a:buFont typeface="Arial"/>
              <a:buChar char="•"/>
            </a:pP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sudo</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chown</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$USER:$USER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etc</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endPar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endParaRPr>
          </a:p>
          <a:p>
            <a:pPr marL="343080" indent="-343080">
              <a:lnSpc>
                <a:spcPct val="100000"/>
              </a:lnSpc>
              <a:spcBef>
                <a:spcPts val="641"/>
              </a:spcBef>
              <a:buClr>
                <a:srgbClr val="000000"/>
              </a:buClr>
              <a:buFont typeface="Arial"/>
              <a:buChar char="•"/>
            </a:pP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cp -r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kolla_env</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/share/</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-ansible/</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etc_examples</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etc</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endPar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endParaRPr>
          </a:p>
          <a:p>
            <a:pPr marL="343080" indent="-343080">
              <a:lnSpc>
                <a:spcPct val="100000"/>
              </a:lnSpc>
              <a:spcBef>
                <a:spcPts val="641"/>
              </a:spcBef>
              <a:buClr>
                <a:srgbClr val="000000"/>
              </a:buClr>
              <a:buFont typeface="Arial"/>
              <a:buChar char="•"/>
            </a:pP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cp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kolla_env</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/share/</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-ansible/ansible/inventory/all-in-one .</a:t>
            </a:r>
          </a:p>
        </p:txBody>
      </p:sp>
    </p:spTree>
    <p:extLst>
      <p:ext uri="{BB962C8B-B14F-4D97-AF65-F5344CB8AC3E}">
        <p14:creationId xmlns:p14="http://schemas.microsoft.com/office/powerpoint/2010/main" val="1780726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CB8527F-CAB0-8A2D-BB34-1FF67BEA0646}"/>
              </a:ext>
            </a:extLst>
          </p:cNvPr>
          <p:cNvSpPr>
            <a:spLocks noGrp="1"/>
          </p:cNvSpPr>
          <p:nvPr>
            <p:ph type="title"/>
          </p:nvPr>
        </p:nvSpPr>
        <p:spPr>
          <a:xfrm>
            <a:off x="1576820" y="255154"/>
            <a:ext cx="7680960" cy="728071"/>
          </a:xfrm>
        </p:spPr>
        <p:txBody>
          <a:bodyPr>
            <a:normAutofit/>
          </a:bodyPr>
          <a:lstStyle/>
          <a:p>
            <a:r>
              <a:rPr lang="it-IT" dirty="0" err="1"/>
              <a:t>Configuring</a:t>
            </a:r>
            <a:r>
              <a:rPr lang="it-IT" dirty="0"/>
              <a:t> </a:t>
            </a:r>
            <a:r>
              <a:rPr lang="it-IT" dirty="0" err="1"/>
              <a:t>Kolla</a:t>
            </a:r>
            <a:r>
              <a:rPr lang="it-IT" dirty="0"/>
              <a:t> – Hands on</a:t>
            </a:r>
          </a:p>
        </p:txBody>
      </p:sp>
      <p:sp>
        <p:nvSpPr>
          <p:cNvPr id="5" name="CasellaDiTesto 4">
            <a:extLst>
              <a:ext uri="{FF2B5EF4-FFF2-40B4-BE49-F238E27FC236}">
                <a16:creationId xmlns:a16="http://schemas.microsoft.com/office/drawing/2014/main" id="{6F7E82ED-C09F-787A-A742-BA348DE63934}"/>
              </a:ext>
            </a:extLst>
          </p:cNvPr>
          <p:cNvSpPr txBox="1"/>
          <p:nvPr/>
        </p:nvSpPr>
        <p:spPr>
          <a:xfrm>
            <a:off x="689114" y="1895671"/>
            <a:ext cx="6097712" cy="1354217"/>
          </a:xfrm>
          <a:prstGeom prst="rect">
            <a:avLst/>
          </a:prstGeom>
          <a:noFill/>
        </p:spPr>
        <p:txBody>
          <a:bodyPr wrap="square">
            <a:spAutoFit/>
          </a:bodyPr>
          <a:lstStyle/>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Questions?</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Problems?</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Suggestions?</a:t>
            </a:r>
            <a:endPar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endParaRPr>
          </a:p>
        </p:txBody>
      </p:sp>
      <p:pic>
        <p:nvPicPr>
          <p:cNvPr id="4" name="Picture 3">
            <a:extLst>
              <a:ext uri="{FF2B5EF4-FFF2-40B4-BE49-F238E27FC236}">
                <a16:creationId xmlns:a16="http://schemas.microsoft.com/office/drawing/2014/main" id="{197A6DED-DFC1-891F-A809-D327CA376C07}"/>
              </a:ext>
            </a:extLst>
          </p:cNvPr>
          <p:cNvPicPr>
            <a:picLocks noChangeAspect="1"/>
          </p:cNvPicPr>
          <p:nvPr/>
        </p:nvPicPr>
        <p:blipFill>
          <a:blip r:embed="rId2"/>
          <a:stretch>
            <a:fillRect/>
          </a:stretch>
        </p:blipFill>
        <p:spPr>
          <a:xfrm>
            <a:off x="7680297" y="841249"/>
            <a:ext cx="3667153" cy="5354352"/>
          </a:xfrm>
          <a:prstGeom prst="rect">
            <a:avLst/>
          </a:prstGeom>
        </p:spPr>
      </p:pic>
    </p:spTree>
    <p:extLst>
      <p:ext uri="{BB962C8B-B14F-4D97-AF65-F5344CB8AC3E}">
        <p14:creationId xmlns:p14="http://schemas.microsoft.com/office/powerpoint/2010/main" val="4156268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BC261E-DEA1-951A-D9F6-16C0E9E2C67A}"/>
              </a:ext>
            </a:extLst>
          </p:cNvPr>
          <p:cNvSpPr>
            <a:spLocks noGrp="1"/>
          </p:cNvSpPr>
          <p:nvPr>
            <p:ph type="title"/>
          </p:nvPr>
        </p:nvSpPr>
        <p:spPr/>
        <p:txBody>
          <a:bodyPr/>
          <a:lstStyle/>
          <a:p>
            <a:r>
              <a:rPr lang="it-IT" dirty="0" err="1"/>
              <a:t>Configuring</a:t>
            </a:r>
            <a:r>
              <a:rPr lang="it-IT" dirty="0"/>
              <a:t> </a:t>
            </a:r>
            <a:r>
              <a:rPr lang="it-IT" dirty="0" err="1"/>
              <a:t>Kolla</a:t>
            </a:r>
            <a:r>
              <a:rPr lang="it-IT" dirty="0"/>
              <a:t> –</a:t>
            </a:r>
            <a:br>
              <a:rPr lang="it-IT" dirty="0"/>
            </a:br>
            <a:r>
              <a:rPr lang="it-IT" dirty="0" err="1"/>
              <a:t>OpenStack</a:t>
            </a:r>
            <a:r>
              <a:rPr lang="it-IT" dirty="0"/>
              <a:t> </a:t>
            </a:r>
            <a:r>
              <a:rPr lang="it-IT" dirty="0" err="1"/>
              <a:t>Variables</a:t>
            </a:r>
            <a:endParaRPr lang="it-IT" dirty="0"/>
          </a:p>
        </p:txBody>
      </p:sp>
      <p:sp>
        <p:nvSpPr>
          <p:cNvPr id="3" name="PlaceHolder 2">
            <a:extLst>
              <a:ext uri="{FF2B5EF4-FFF2-40B4-BE49-F238E27FC236}">
                <a16:creationId xmlns:a16="http://schemas.microsoft.com/office/drawing/2014/main" id="{473A7541-A856-B79B-B0F8-596F407761EC}"/>
              </a:ext>
            </a:extLst>
          </p:cNvPr>
          <p:cNvSpPr txBox="1">
            <a:spLocks/>
          </p:cNvSpPr>
          <p:nvPr/>
        </p:nvSpPr>
        <p:spPr>
          <a:xfrm>
            <a:off x="457200" y="1600200"/>
            <a:ext cx="8229240" cy="4525560"/>
          </a:xfrm>
          <a:prstGeom prst="rect">
            <a:avLst/>
          </a:prstGeom>
          <a:noFill/>
          <a:ln w="0">
            <a:noFill/>
          </a:ln>
        </p:spPr>
        <p:txBody>
          <a:bodyPr vert="horz" lIns="91440" tIns="45720" rIns="91440" bIns="45720" rtlCol="0" anchor="t">
            <a:normAutofit fontScale="68500" lnSpcReduction="20000"/>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nSpc>
                <a:spcPct val="100000"/>
              </a:lnSpc>
              <a:spcBef>
                <a:spcPts val="641"/>
              </a:spcBef>
            </a:pPr>
            <a:endParaRPr lang="en-US" sz="2400" spc="-1" dirty="0">
              <a:solidFill>
                <a:srgbClr val="000000"/>
              </a:solidFill>
              <a:latin typeface="Calibri"/>
            </a:endParaRP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Edit </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etc</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globals.yml</a:t>
            </a:r>
            <a:r>
              <a:rPr lang="en-US" sz="2400" spc="-1" dirty="0">
                <a:solidFill>
                  <a:srgbClr val="000000"/>
                </a:solidFill>
                <a:latin typeface="Brandon Grotesque Medium" panose="020B0603020203060202" pitchFamily="34" charset="0"/>
              </a:rPr>
              <a:t>:</a:t>
            </a:r>
          </a:p>
          <a:p>
            <a:pPr>
              <a:lnSpc>
                <a:spcPct val="100000"/>
              </a:lnSpc>
              <a:spcBef>
                <a:spcPts val="641"/>
              </a:spcBef>
              <a:buClr>
                <a:srgbClr val="000000"/>
              </a:buClr>
            </a:pP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kolla_base_distro</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"ubuntu”</a:t>
            </a:r>
          </a:p>
          <a:p>
            <a:pPr>
              <a:lnSpc>
                <a:spcPct val="100000"/>
              </a:lnSpc>
              <a:spcBef>
                <a:spcPts val="641"/>
              </a:spcBef>
              <a:buClr>
                <a:srgbClr val="000000"/>
              </a:buClr>
            </a:pP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NOTE MODIFY HERE #########</a:t>
            </a:r>
          </a:p>
          <a:p>
            <a:pPr>
              <a:lnSpc>
                <a:spcPct val="100000"/>
              </a:lnSpc>
              <a:spcBef>
                <a:spcPts val="641"/>
              </a:spcBef>
              <a:buClr>
                <a:srgbClr val="000000"/>
              </a:buClr>
            </a:pP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kolla_internal_vip_address</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"ens4_ip + 1 ” &lt;&lt;- This is retrieved using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ip</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br</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–c a”</a:t>
            </a:r>
          </a:p>
          <a:p>
            <a:pPr>
              <a:lnSpc>
                <a:spcPct val="100000"/>
              </a:lnSpc>
              <a:spcBef>
                <a:spcPts val="641"/>
              </a:spcBef>
              <a:buClr>
                <a:srgbClr val="000000"/>
              </a:buClr>
            </a:pP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p>
          <a:p>
            <a:pPr>
              <a:lnSpc>
                <a:spcPct val="100000"/>
              </a:lnSpc>
              <a:spcBef>
                <a:spcPts val="641"/>
              </a:spcBef>
              <a:buClr>
                <a:srgbClr val="000000"/>
              </a:buClr>
            </a:pP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network_interface</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"ens4"</a:t>
            </a:r>
          </a:p>
          <a:p>
            <a:pPr>
              <a:lnSpc>
                <a:spcPct val="100000"/>
              </a:lnSpc>
              <a:spcBef>
                <a:spcPts val="641"/>
              </a:spcBef>
              <a:buClr>
                <a:srgbClr val="000000"/>
              </a:buClr>
            </a:pP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neutron_external_interface</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veth-ovs</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p>
          <a:p>
            <a:pPr>
              <a:lnSpc>
                <a:spcPct val="100000"/>
              </a:lnSpc>
              <a:spcBef>
                <a:spcPts val="641"/>
              </a:spcBef>
              <a:buClr>
                <a:srgbClr val="000000"/>
              </a:buClr>
            </a:pP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enable_cinder</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"true"</a:t>
            </a:r>
          </a:p>
          <a:p>
            <a:pPr>
              <a:lnSpc>
                <a:spcPct val="100000"/>
              </a:lnSpc>
              <a:spcBef>
                <a:spcPts val="641"/>
              </a:spcBef>
              <a:buClr>
                <a:srgbClr val="000000"/>
              </a:buClr>
            </a:pP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enable_cinder_backend_lvm</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"true"</a:t>
            </a:r>
          </a:p>
          <a:p>
            <a:pPr>
              <a:lnSpc>
                <a:spcPct val="100000"/>
              </a:lnSpc>
              <a:spcBef>
                <a:spcPts val="641"/>
              </a:spcBef>
              <a:buClr>
                <a:srgbClr val="000000"/>
              </a:buClr>
            </a:pP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openstack_release</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"2025.1"</a:t>
            </a:r>
          </a:p>
          <a:p>
            <a:pPr>
              <a:lnSpc>
                <a:spcPct val="100000"/>
              </a:lnSpc>
              <a:spcBef>
                <a:spcPts val="641"/>
              </a:spcBef>
              <a:buClr>
                <a:srgbClr val="000000"/>
              </a:buClr>
            </a:pP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docker_registry</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"10.0.1.120:4000"</a:t>
            </a:r>
          </a:p>
          <a:p>
            <a:pPr>
              <a:lnSpc>
                <a:spcPct val="100000"/>
              </a:lnSpc>
              <a:spcBef>
                <a:spcPts val="641"/>
              </a:spcBef>
              <a:buClr>
                <a:srgbClr val="000000"/>
              </a:buClr>
            </a:pP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docker_registry_insecure</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"yes"</a:t>
            </a:r>
          </a:p>
          <a:p>
            <a:pPr>
              <a:lnSpc>
                <a:spcPct val="100000"/>
              </a:lnSpc>
              <a:spcBef>
                <a:spcPts val="641"/>
              </a:spcBef>
              <a:buClr>
                <a:srgbClr val="000000"/>
              </a:buClr>
            </a:pP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docker_namespace</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openstack.kolla</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p>
          <a:p>
            <a:pPr>
              <a:lnSpc>
                <a:spcPct val="100000"/>
              </a:lnSpc>
              <a:spcBef>
                <a:spcPts val="641"/>
              </a:spcBef>
              <a:buClr>
                <a:srgbClr val="000000"/>
              </a:buClr>
            </a:pPr>
            <a:endPar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endParaRPr>
          </a:p>
          <a:p>
            <a:pPr marL="342900" indent="-342900">
              <a:lnSpc>
                <a:spcPct val="100000"/>
              </a:lnSpc>
              <a:spcBef>
                <a:spcPts val="641"/>
              </a:spcBef>
              <a:buClr>
                <a:srgbClr val="000000"/>
              </a:buClr>
              <a:buFont typeface="Arial" panose="020B0604020202020204" pitchFamily="34" charset="0"/>
              <a:buChar char="•"/>
            </a:pPr>
            <a:r>
              <a:rPr lang="en-US" sz="24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Note that the file is way longer, you will need only this</a:t>
            </a:r>
          </a:p>
        </p:txBody>
      </p:sp>
    </p:spTree>
    <p:extLst>
      <p:ext uri="{BB962C8B-B14F-4D97-AF65-F5344CB8AC3E}">
        <p14:creationId xmlns:p14="http://schemas.microsoft.com/office/powerpoint/2010/main" val="2509570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41BFA-269E-A339-1321-2F37A624B288}"/>
              </a:ext>
            </a:extLst>
          </p:cNvPr>
          <p:cNvSpPr>
            <a:spLocks noGrp="1"/>
          </p:cNvSpPr>
          <p:nvPr>
            <p:ph type="title"/>
          </p:nvPr>
        </p:nvSpPr>
        <p:spPr/>
        <p:txBody>
          <a:bodyPr/>
          <a:lstStyle/>
          <a:p>
            <a:r>
              <a:rPr lang="it-IT" dirty="0" err="1"/>
              <a:t>Configuring</a:t>
            </a:r>
            <a:r>
              <a:rPr lang="it-IT" dirty="0"/>
              <a:t> </a:t>
            </a:r>
            <a:r>
              <a:rPr lang="it-IT" dirty="0" err="1"/>
              <a:t>Kolla</a:t>
            </a:r>
            <a:r>
              <a:rPr lang="it-IT" dirty="0"/>
              <a:t> –</a:t>
            </a:r>
            <a:br>
              <a:rPr lang="it-IT" dirty="0"/>
            </a:br>
            <a:r>
              <a:rPr lang="it-IT" dirty="0" err="1"/>
              <a:t>Why</a:t>
            </a:r>
            <a:r>
              <a:rPr lang="it-IT" dirty="0"/>
              <a:t> LVM?</a:t>
            </a:r>
          </a:p>
        </p:txBody>
      </p:sp>
      <p:sp>
        <p:nvSpPr>
          <p:cNvPr id="3" name="PlaceHolder 2">
            <a:extLst>
              <a:ext uri="{FF2B5EF4-FFF2-40B4-BE49-F238E27FC236}">
                <a16:creationId xmlns:a16="http://schemas.microsoft.com/office/drawing/2014/main" id="{BF0B1F54-E097-2607-47FE-EFF37E6191EA}"/>
              </a:ext>
            </a:extLst>
          </p:cNvPr>
          <p:cNvSpPr txBox="1">
            <a:spLocks/>
          </p:cNvSpPr>
          <p:nvPr/>
        </p:nvSpPr>
        <p:spPr>
          <a:xfrm>
            <a:off x="457200" y="1600200"/>
            <a:ext cx="8229240"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marL="343080" indent="-343080">
              <a:lnSpc>
                <a:spcPct val="100000"/>
              </a:lnSpc>
              <a:spcBef>
                <a:spcPts val="641"/>
              </a:spcBef>
              <a:buClr>
                <a:srgbClr val="000000"/>
              </a:buClr>
              <a:buFont typeface="Arial"/>
              <a:buChar char="•"/>
            </a:pPr>
            <a:endParaRPr lang="en-US" sz="2400" spc="-1" dirty="0">
              <a:solidFill>
                <a:srgbClr val="000000"/>
              </a:solidFill>
              <a:latin typeface="Brandon Grotesque Medium" panose="020B0603020203060202" pitchFamily="34" charset="0"/>
            </a:endParaRP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LVM is one of the supported backends for the Cinder storage service. </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It is easy to configure and manage, since we only need to generate a volume group.</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To configure it:</a:t>
            </a:r>
            <a:br>
              <a:rPr lang="en-US" sz="2400" spc="-1" dirty="0">
                <a:solidFill>
                  <a:srgbClr val="000000"/>
                </a:solidFill>
                <a:latin typeface="Brandon Grotesque Medium" panose="020B0603020203060202" pitchFamily="34" charset="0"/>
              </a:rPr>
            </a:b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sudo</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pvcreate</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/dev/</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vdb</a:t>
            </a:r>
            <a:b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b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sudo</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vgcreate</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cinder-volumes /dev/</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vdb</a:t>
            </a:r>
            <a:endPar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endParaRP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To show the vg created:</a:t>
            </a:r>
            <a:br>
              <a:rPr lang="en-US" sz="2400" spc="-1" dirty="0">
                <a:solidFill>
                  <a:srgbClr val="000000"/>
                </a:solidFill>
                <a:latin typeface="Brandon Grotesque Medium" panose="020B0603020203060202" pitchFamily="34" charset="0"/>
              </a:rPr>
            </a:b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sudo</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vgs</a:t>
            </a:r>
            <a:endPar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endParaRPr>
          </a:p>
        </p:txBody>
      </p:sp>
      <p:pic>
        <p:nvPicPr>
          <p:cNvPr id="5" name="Picture 4" descr="A white rectangular object with a green light&#10;&#10;AI-generated content may be incorrect.">
            <a:extLst>
              <a:ext uri="{FF2B5EF4-FFF2-40B4-BE49-F238E27FC236}">
                <a16:creationId xmlns:a16="http://schemas.microsoft.com/office/drawing/2014/main" id="{4EBF7973-0FB3-DA9E-EDE0-4035EBBE60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56008" y="1621580"/>
            <a:ext cx="3614840" cy="3614840"/>
          </a:xfrm>
          <a:prstGeom prst="rect">
            <a:avLst/>
          </a:prstGeom>
        </p:spPr>
      </p:pic>
    </p:spTree>
    <p:extLst>
      <p:ext uri="{BB962C8B-B14F-4D97-AF65-F5344CB8AC3E}">
        <p14:creationId xmlns:p14="http://schemas.microsoft.com/office/powerpoint/2010/main" val="3724336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CFD87-3ED4-17E5-FB8A-08187CB97877}"/>
              </a:ext>
            </a:extLst>
          </p:cNvPr>
          <p:cNvSpPr>
            <a:spLocks noGrp="1"/>
          </p:cNvSpPr>
          <p:nvPr>
            <p:ph type="title"/>
          </p:nvPr>
        </p:nvSpPr>
        <p:spPr/>
        <p:txBody>
          <a:bodyPr/>
          <a:lstStyle/>
          <a:p>
            <a:r>
              <a:rPr lang="it-IT" dirty="0" err="1"/>
              <a:t>Configuring</a:t>
            </a:r>
            <a:r>
              <a:rPr lang="it-IT" dirty="0"/>
              <a:t> </a:t>
            </a:r>
            <a:r>
              <a:rPr lang="it-IT" dirty="0" err="1"/>
              <a:t>Kolla</a:t>
            </a:r>
            <a:r>
              <a:rPr lang="it-IT" dirty="0"/>
              <a:t> –</a:t>
            </a:r>
            <a:br>
              <a:rPr lang="it-IT" dirty="0"/>
            </a:br>
            <a:r>
              <a:rPr lang="it-IT" dirty="0"/>
              <a:t>Inventory</a:t>
            </a:r>
          </a:p>
        </p:txBody>
      </p:sp>
      <p:sp>
        <p:nvSpPr>
          <p:cNvPr id="3" name="PlaceHolder 2">
            <a:extLst>
              <a:ext uri="{FF2B5EF4-FFF2-40B4-BE49-F238E27FC236}">
                <a16:creationId xmlns:a16="http://schemas.microsoft.com/office/drawing/2014/main" id="{FC90671D-1C60-539C-D660-D28C0D432EE2}"/>
              </a:ext>
            </a:extLst>
          </p:cNvPr>
          <p:cNvSpPr txBox="1">
            <a:spLocks/>
          </p:cNvSpPr>
          <p:nvPr/>
        </p:nvSpPr>
        <p:spPr>
          <a:xfrm>
            <a:off x="457200" y="1600200"/>
            <a:ext cx="10566400"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nSpc>
                <a:spcPct val="100000"/>
              </a:lnSpc>
              <a:spcBef>
                <a:spcPts val="641"/>
              </a:spcBef>
              <a:buClr>
                <a:srgbClr val="000000"/>
              </a:buClr>
            </a:pPr>
            <a:endParaRPr lang="en-US" sz="2400" spc="-1" dirty="0">
              <a:solidFill>
                <a:srgbClr val="000000"/>
              </a:solidFill>
              <a:latin typeface="Brandon Grotesque Medium" panose="020B0603020203060202" pitchFamily="34" charset="0"/>
            </a:endParaRPr>
          </a:p>
          <a:p>
            <a:pPr marL="343080" indent="-343080">
              <a:lnSpc>
                <a:spcPct val="100000"/>
              </a:lnSpc>
              <a:spcBef>
                <a:spcPts val="641"/>
              </a:spcBef>
              <a:buClr>
                <a:srgbClr val="000000"/>
              </a:buClr>
              <a:buFont typeface="Arial"/>
              <a:buChar char="•"/>
            </a:pPr>
            <a:endParaRPr lang="en-US" sz="2400" spc="-1" dirty="0">
              <a:solidFill>
                <a:srgbClr val="000000"/>
              </a:solidFill>
              <a:latin typeface="Brandon Grotesque Medium" panose="020B0603020203060202" pitchFamily="34" charset="0"/>
            </a:endParaRPr>
          </a:p>
          <a:p>
            <a:pPr marL="343080" indent="-343080">
              <a:lnSpc>
                <a:spcPct val="100000"/>
              </a:lnSpc>
              <a:spcBef>
                <a:spcPts val="641"/>
              </a:spcBef>
              <a:buClr>
                <a:srgbClr val="000000"/>
              </a:buClr>
              <a:buFont typeface="Arial"/>
              <a:buChar char="•"/>
            </a:pPr>
            <a:endParaRPr lang="en-US" sz="2400" spc="-1" dirty="0">
              <a:solidFill>
                <a:srgbClr val="000000"/>
              </a:solidFill>
              <a:latin typeface="Brandon Grotesque Medium" panose="020B0603020203060202" pitchFamily="34" charset="0"/>
            </a:endParaRP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The inventory is “the list” of hosts that will be targeted by the ansible playbooks.</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In our case we only have the local machine so we can refer to is as localhost.</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If you are curious to see all target groups for ansible watch the file: </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openstack</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/e4user/all-in-one</a:t>
            </a:r>
            <a:endParaRPr lang="en-US" sz="2400" spc="-1" dirty="0">
              <a:solidFill>
                <a:srgbClr val="000000"/>
              </a:solidFill>
              <a:latin typeface="Brandon Grotesque Medium" panose="020B0603020203060202" pitchFamily="34" charset="0"/>
            </a:endParaRPr>
          </a:p>
        </p:txBody>
      </p:sp>
    </p:spTree>
    <p:extLst>
      <p:ext uri="{BB962C8B-B14F-4D97-AF65-F5344CB8AC3E}">
        <p14:creationId xmlns:p14="http://schemas.microsoft.com/office/powerpoint/2010/main" val="3653771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0C323-E94B-B02B-EEBB-9030C339B2B9}"/>
              </a:ext>
            </a:extLst>
          </p:cNvPr>
          <p:cNvSpPr>
            <a:spLocks noGrp="1"/>
          </p:cNvSpPr>
          <p:nvPr>
            <p:ph type="title"/>
          </p:nvPr>
        </p:nvSpPr>
        <p:spPr/>
        <p:txBody>
          <a:bodyPr/>
          <a:lstStyle/>
          <a:p>
            <a:r>
              <a:rPr lang="it-IT" dirty="0" err="1"/>
              <a:t>Executing</a:t>
            </a:r>
            <a:r>
              <a:rPr lang="it-IT" dirty="0"/>
              <a:t> </a:t>
            </a:r>
            <a:r>
              <a:rPr lang="it-IT" dirty="0" err="1"/>
              <a:t>Kolla</a:t>
            </a:r>
            <a:r>
              <a:rPr lang="it-IT" dirty="0"/>
              <a:t> –</a:t>
            </a:r>
            <a:br>
              <a:rPr lang="it-IT" dirty="0"/>
            </a:br>
            <a:r>
              <a:rPr lang="it-IT" dirty="0" err="1"/>
              <a:t>Playbooks</a:t>
            </a:r>
            <a:endParaRPr lang="it-IT" dirty="0"/>
          </a:p>
        </p:txBody>
      </p:sp>
      <p:sp>
        <p:nvSpPr>
          <p:cNvPr id="3" name="PlaceHolder 2">
            <a:extLst>
              <a:ext uri="{FF2B5EF4-FFF2-40B4-BE49-F238E27FC236}">
                <a16:creationId xmlns:a16="http://schemas.microsoft.com/office/drawing/2014/main" id="{53966718-6A0C-AB63-67A2-F9677CA0B5DC}"/>
              </a:ext>
            </a:extLst>
          </p:cNvPr>
          <p:cNvSpPr txBox="1">
            <a:spLocks/>
          </p:cNvSpPr>
          <p:nvPr/>
        </p:nvSpPr>
        <p:spPr>
          <a:xfrm>
            <a:off x="457200" y="1600200"/>
            <a:ext cx="5092700"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nSpc>
                <a:spcPct val="100000"/>
              </a:lnSpc>
              <a:spcBef>
                <a:spcPts val="641"/>
              </a:spcBef>
            </a:pPr>
            <a:endParaRPr lang="en-US" sz="2400" spc="-1" dirty="0">
              <a:solidFill>
                <a:srgbClr val="000000"/>
              </a:solidFill>
              <a:latin typeface="Brandon Grotesque Medium" panose="020B0603020203060202" pitchFamily="34" charset="0"/>
            </a:endParaRPr>
          </a:p>
          <a:p>
            <a:pPr>
              <a:lnSpc>
                <a:spcPct val="100000"/>
              </a:lnSpc>
              <a:spcBef>
                <a:spcPts val="641"/>
              </a:spcBef>
            </a:pPr>
            <a:endParaRPr lang="en-US" sz="2400" spc="-1" dirty="0">
              <a:solidFill>
                <a:srgbClr val="000000"/>
              </a:solidFill>
              <a:latin typeface="Brandon Grotesque Medium" panose="020B0603020203060202" pitchFamily="34" charset="0"/>
            </a:endParaRPr>
          </a:p>
          <a:p>
            <a:pPr marL="342900" indent="-342900">
              <a:lnSpc>
                <a:spcPct val="100000"/>
              </a:lnSpc>
              <a:spcBef>
                <a:spcPts val="641"/>
              </a:spcBef>
              <a:buFont typeface="Arial" panose="020B0604020202020204" pitchFamily="34" charset="0"/>
              <a:buChar char="•"/>
            </a:pPr>
            <a:r>
              <a:rPr lang="en-US" sz="2400" spc="-1" dirty="0">
                <a:solidFill>
                  <a:srgbClr val="000000"/>
                </a:solidFill>
                <a:latin typeface="Brandon Grotesque Medium" panose="020B0603020203060202" pitchFamily="34" charset="0"/>
              </a:rPr>
              <a:t>To deploy </a:t>
            </a:r>
            <a:r>
              <a:rPr lang="en-US" sz="2400" spc="-1" dirty="0" err="1">
                <a:solidFill>
                  <a:srgbClr val="000000"/>
                </a:solidFill>
                <a:latin typeface="Brandon Grotesque Medium" panose="020B0603020203060202" pitchFamily="34" charset="0"/>
              </a:rPr>
              <a:t>Openstack</a:t>
            </a:r>
            <a:r>
              <a:rPr lang="en-US" sz="2400" spc="-1" dirty="0">
                <a:solidFill>
                  <a:srgbClr val="000000"/>
                </a:solidFill>
                <a:latin typeface="Brandon Grotesque Medium" panose="020B0603020203060202" pitchFamily="34" charset="0"/>
              </a:rPr>
              <a:t> we will be using multiple commands</a:t>
            </a:r>
          </a:p>
          <a:p>
            <a:pPr marL="342900" indent="-342900">
              <a:lnSpc>
                <a:spcPct val="100000"/>
              </a:lnSpc>
              <a:spcBef>
                <a:spcPts val="641"/>
              </a:spcBef>
              <a:buFont typeface="Arial" panose="020B0604020202020204" pitchFamily="34" charset="0"/>
              <a:buChar char="•"/>
            </a:pPr>
            <a:r>
              <a:rPr lang="en-US" sz="2400" spc="-1" dirty="0">
                <a:solidFill>
                  <a:srgbClr val="000000"/>
                </a:solidFill>
                <a:latin typeface="Brandon Grotesque Medium" panose="020B0603020203060202" pitchFamily="34" charset="0"/>
              </a:rPr>
              <a:t>Each one executes a </a:t>
            </a:r>
            <a:r>
              <a:rPr lang="en-US" sz="2400" spc="-1" dirty="0" err="1">
                <a:solidFill>
                  <a:srgbClr val="000000"/>
                </a:solidFill>
                <a:latin typeface="Brandon Grotesque Medium" panose="020B0603020203060202" pitchFamily="34" charset="0"/>
              </a:rPr>
              <a:t>kolla</a:t>
            </a:r>
            <a:r>
              <a:rPr lang="en-US" sz="2400" spc="-1" dirty="0">
                <a:solidFill>
                  <a:srgbClr val="000000"/>
                </a:solidFill>
                <a:latin typeface="Brandon Grotesque Medium" panose="020B0603020203060202" pitchFamily="34" charset="0"/>
              </a:rPr>
              <a:t>-ansible’s playbooks</a:t>
            </a:r>
          </a:p>
          <a:p>
            <a:pPr marL="342900" indent="-342900">
              <a:lnSpc>
                <a:spcPct val="100000"/>
              </a:lnSpc>
              <a:spcBef>
                <a:spcPts val="641"/>
              </a:spcBef>
              <a:buFont typeface="Arial" panose="020B0604020202020204" pitchFamily="34" charset="0"/>
              <a:buChar char="•"/>
            </a:pPr>
            <a:r>
              <a:rPr lang="en-US" sz="2400" spc="-1" dirty="0">
                <a:solidFill>
                  <a:srgbClr val="000000"/>
                </a:solidFill>
                <a:latin typeface="Brandon Grotesque Medium" panose="020B0603020203060202" pitchFamily="34" charset="0"/>
              </a:rPr>
              <a:t>The commands must always be executed in order because each one has a specific usage case</a:t>
            </a:r>
          </a:p>
        </p:txBody>
      </p:sp>
      <p:pic>
        <p:nvPicPr>
          <p:cNvPr id="8" name="Picture 7" descr="A table with text on it&#10;&#10;AI-generated content may be incorrect.">
            <a:extLst>
              <a:ext uri="{FF2B5EF4-FFF2-40B4-BE49-F238E27FC236}">
                <a16:creationId xmlns:a16="http://schemas.microsoft.com/office/drawing/2014/main" id="{181EABD3-8B85-55A8-BF70-1CA80D8C30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8064" y="2387101"/>
            <a:ext cx="5326736" cy="2951758"/>
          </a:xfrm>
          <a:prstGeom prst="rect">
            <a:avLst/>
          </a:prstGeom>
        </p:spPr>
      </p:pic>
    </p:spTree>
    <p:extLst>
      <p:ext uri="{BB962C8B-B14F-4D97-AF65-F5344CB8AC3E}">
        <p14:creationId xmlns:p14="http://schemas.microsoft.com/office/powerpoint/2010/main" val="502769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BF9719-6A86-29DF-5F25-65F5D3792A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E45FC1-1F75-4C74-D5CF-1D3F38584BC1}"/>
              </a:ext>
            </a:extLst>
          </p:cNvPr>
          <p:cNvSpPr>
            <a:spLocks noGrp="1"/>
          </p:cNvSpPr>
          <p:nvPr>
            <p:ph type="title"/>
          </p:nvPr>
        </p:nvSpPr>
        <p:spPr/>
        <p:txBody>
          <a:bodyPr/>
          <a:lstStyle/>
          <a:p>
            <a:r>
              <a:rPr lang="it-IT" dirty="0" err="1"/>
              <a:t>Executing</a:t>
            </a:r>
            <a:r>
              <a:rPr lang="it-IT" dirty="0"/>
              <a:t> </a:t>
            </a:r>
            <a:r>
              <a:rPr lang="it-IT" dirty="0" err="1"/>
              <a:t>Kolla</a:t>
            </a:r>
            <a:r>
              <a:rPr lang="it-IT" dirty="0"/>
              <a:t> –</a:t>
            </a:r>
            <a:br>
              <a:rPr lang="it-IT" dirty="0"/>
            </a:br>
            <a:r>
              <a:rPr lang="it-IT" dirty="0" err="1"/>
              <a:t>Commands</a:t>
            </a:r>
            <a:endParaRPr lang="it-IT" dirty="0"/>
          </a:p>
        </p:txBody>
      </p:sp>
      <p:sp>
        <p:nvSpPr>
          <p:cNvPr id="3" name="PlaceHolder 2">
            <a:extLst>
              <a:ext uri="{FF2B5EF4-FFF2-40B4-BE49-F238E27FC236}">
                <a16:creationId xmlns:a16="http://schemas.microsoft.com/office/drawing/2014/main" id="{049FCFB4-29EC-0BC8-3CA7-96CEDDEB37DA}"/>
              </a:ext>
            </a:extLst>
          </p:cNvPr>
          <p:cNvSpPr txBox="1">
            <a:spLocks/>
          </p:cNvSpPr>
          <p:nvPr/>
        </p:nvSpPr>
        <p:spPr>
          <a:xfrm>
            <a:off x="457200" y="1600200"/>
            <a:ext cx="10972800"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nSpc>
                <a:spcPct val="100000"/>
              </a:lnSpc>
              <a:spcBef>
                <a:spcPts val="641"/>
              </a:spcBef>
            </a:pPr>
            <a:endParaRPr lang="en-US" sz="3200" spc="-1" dirty="0">
              <a:solidFill>
                <a:srgbClr val="000000"/>
              </a:solidFill>
              <a:latin typeface="Calibri"/>
            </a:endParaRPr>
          </a:p>
          <a:p>
            <a:pPr>
              <a:lnSpc>
                <a:spcPct val="100000"/>
              </a:lnSpc>
              <a:spcBef>
                <a:spcPts val="641"/>
              </a:spcBef>
            </a:pPr>
            <a:r>
              <a:rPr lang="en-US" sz="3200" spc="-1" dirty="0">
                <a:solidFill>
                  <a:srgbClr val="000000"/>
                </a:solidFill>
                <a:latin typeface="Brandon Grotesque Medium" panose="020B0603020203060202" pitchFamily="34" charset="0"/>
              </a:rPr>
              <a:t>Execute the following:</a:t>
            </a:r>
          </a:p>
          <a:p>
            <a:pPr marL="343080" indent="-343080">
              <a:lnSpc>
                <a:spcPct val="100000"/>
              </a:lnSpc>
              <a:spcBef>
                <a:spcPts val="641"/>
              </a:spcBef>
              <a:buClr>
                <a:srgbClr val="000000"/>
              </a:buClr>
              <a:buFont typeface="Arial"/>
              <a:buChar char="•"/>
            </a:pPr>
            <a:r>
              <a:rPr lang="en-US" sz="32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r>
              <a:rPr lang="en-US" sz="32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-ansible install-deps</a:t>
            </a:r>
          </a:p>
          <a:p>
            <a:pPr>
              <a:lnSpc>
                <a:spcPct val="100000"/>
              </a:lnSpc>
              <a:spcBef>
                <a:spcPts val="641"/>
              </a:spcBef>
              <a:buClr>
                <a:srgbClr val="000000"/>
              </a:buClr>
            </a:pPr>
            <a:r>
              <a:rPr lang="en-US" sz="32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The command shown above will start to download all python packages and ansible collections needed to execute </a:t>
            </a:r>
            <a:r>
              <a:rPr lang="en-US" sz="3200" spc="-1" dirty="0" err="1">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kolla</a:t>
            </a:r>
            <a:r>
              <a:rPr lang="en-US" sz="32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-ansible. To verify if the installation was </a:t>
            </a:r>
            <a:r>
              <a:rPr lang="en-US" sz="3200" spc="-1" dirty="0" err="1">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perfomed</a:t>
            </a:r>
            <a:r>
              <a:rPr lang="en-US" sz="32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 correctly it is enough to try auto-completion:</a:t>
            </a:r>
          </a:p>
          <a:p>
            <a:pPr>
              <a:lnSpc>
                <a:spcPct val="100000"/>
              </a:lnSpc>
              <a:spcBef>
                <a:spcPts val="641"/>
              </a:spcBef>
              <a:buClr>
                <a:srgbClr val="000000"/>
              </a:buClr>
            </a:pPr>
            <a:r>
              <a:rPr lang="en-US" sz="1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18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kolla_env</a:t>
            </a:r>
            <a:r>
              <a:rPr lang="en-US" sz="1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e4user@test-vm:/</a:t>
            </a:r>
            <a:r>
              <a:rPr lang="en-US" sz="18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openstack</a:t>
            </a:r>
            <a:r>
              <a:rPr lang="en-US" sz="1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/e4user$ </a:t>
            </a:r>
            <a:r>
              <a:rPr lang="en-US" sz="18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r>
              <a:rPr lang="en-US" sz="1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p>
          <a:p>
            <a:pPr>
              <a:lnSpc>
                <a:spcPct val="100000"/>
              </a:lnSpc>
              <a:spcBef>
                <a:spcPts val="641"/>
              </a:spcBef>
              <a:buClr>
                <a:srgbClr val="000000"/>
              </a:buClr>
            </a:pPr>
            <a:r>
              <a:rPr lang="en-US" sz="18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r>
              <a:rPr lang="en-US" sz="1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-ansible   </a:t>
            </a:r>
            <a:r>
              <a:rPr lang="en-US" sz="18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kolla-genpwd</a:t>
            </a:r>
            <a:r>
              <a:rPr lang="en-US" sz="1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t>
            </a:r>
            <a:r>
              <a:rPr lang="en-US" sz="18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kolla-mergepwd</a:t>
            </a:r>
            <a:r>
              <a:rPr lang="en-US" sz="1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t>
            </a:r>
            <a:r>
              <a:rPr lang="en-US" sz="18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kolla-readpwd</a:t>
            </a:r>
            <a:r>
              <a:rPr lang="en-US" sz="1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t>
            </a:r>
            <a:r>
              <a:rPr lang="en-US" sz="18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kolla-writepwd</a:t>
            </a:r>
            <a:endParaRPr lang="en-US" sz="1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2550705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E1560D-AFC3-2378-7679-D064C728E6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493D639-13B0-2D4F-2935-AE100B7EAB90}"/>
              </a:ext>
            </a:extLst>
          </p:cNvPr>
          <p:cNvSpPr>
            <a:spLocks noGrp="1"/>
          </p:cNvSpPr>
          <p:nvPr>
            <p:ph type="title"/>
          </p:nvPr>
        </p:nvSpPr>
        <p:spPr/>
        <p:txBody>
          <a:bodyPr/>
          <a:lstStyle/>
          <a:p>
            <a:r>
              <a:rPr lang="it-IT" dirty="0" err="1"/>
              <a:t>Executing</a:t>
            </a:r>
            <a:r>
              <a:rPr lang="it-IT" dirty="0"/>
              <a:t> </a:t>
            </a:r>
            <a:r>
              <a:rPr lang="it-IT" dirty="0" err="1"/>
              <a:t>Kolla</a:t>
            </a:r>
            <a:r>
              <a:rPr lang="it-IT" dirty="0"/>
              <a:t> –</a:t>
            </a:r>
            <a:br>
              <a:rPr lang="it-IT" dirty="0"/>
            </a:br>
            <a:r>
              <a:rPr lang="it-IT" dirty="0" err="1"/>
              <a:t>Commands</a:t>
            </a:r>
            <a:endParaRPr lang="it-IT" dirty="0"/>
          </a:p>
        </p:txBody>
      </p:sp>
      <p:sp>
        <p:nvSpPr>
          <p:cNvPr id="3" name="PlaceHolder 2">
            <a:extLst>
              <a:ext uri="{FF2B5EF4-FFF2-40B4-BE49-F238E27FC236}">
                <a16:creationId xmlns:a16="http://schemas.microsoft.com/office/drawing/2014/main" id="{B051ECA7-CE78-02BB-182C-331E5C3C2562}"/>
              </a:ext>
            </a:extLst>
          </p:cNvPr>
          <p:cNvSpPr txBox="1">
            <a:spLocks/>
          </p:cNvSpPr>
          <p:nvPr/>
        </p:nvSpPr>
        <p:spPr>
          <a:xfrm>
            <a:off x="457199" y="1600200"/>
            <a:ext cx="10898841"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nSpc>
                <a:spcPct val="100000"/>
              </a:lnSpc>
              <a:spcBef>
                <a:spcPts val="641"/>
              </a:spcBef>
            </a:pPr>
            <a:endParaRPr lang="en-US" sz="3200" spc="-1" dirty="0">
              <a:solidFill>
                <a:srgbClr val="000000"/>
              </a:solidFill>
              <a:latin typeface="Calibri"/>
            </a:endParaRPr>
          </a:p>
          <a:p>
            <a:pPr>
              <a:lnSpc>
                <a:spcPct val="100000"/>
              </a:lnSpc>
              <a:spcBef>
                <a:spcPts val="641"/>
              </a:spcBef>
            </a:pPr>
            <a:r>
              <a:rPr lang="en-US" sz="3200" spc="-1" dirty="0">
                <a:solidFill>
                  <a:srgbClr val="000000"/>
                </a:solidFill>
                <a:latin typeface="Brandon Grotesque Medium" panose="020B0603020203060202" pitchFamily="34" charset="0"/>
              </a:rPr>
              <a:t>Execute the following:</a:t>
            </a:r>
          </a:p>
          <a:p>
            <a:pPr marL="343080" indent="-343080">
              <a:lnSpc>
                <a:spcPct val="100000"/>
              </a:lnSpc>
              <a:spcBef>
                <a:spcPts val="641"/>
              </a:spcBef>
              <a:buClr>
                <a:srgbClr val="000000"/>
              </a:buClr>
              <a:buFont typeface="Arial"/>
              <a:buChar char="•"/>
            </a:pPr>
            <a:r>
              <a:rPr lang="en-US" sz="28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kolla-genpwd</a:t>
            </a:r>
            <a:endParaRPr lang="en-US" sz="2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endParaRPr>
          </a:p>
          <a:p>
            <a:pPr>
              <a:lnSpc>
                <a:spcPct val="100000"/>
              </a:lnSpc>
              <a:spcBef>
                <a:spcPts val="641"/>
              </a:spcBef>
              <a:buClr>
                <a:srgbClr val="000000"/>
              </a:buClr>
            </a:pPr>
            <a:r>
              <a:rPr lang="en-US" sz="32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If this command is executed correctly then no output is shown. To check its effectiveness, print out what is written in :</a:t>
            </a:r>
            <a:b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b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cat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etc</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passwords.yml</a:t>
            </a:r>
            <a:endPar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827117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Diamond 39"/>
          <p:cNvSpPr/>
          <p:nvPr/>
        </p:nvSpPr>
        <p:spPr>
          <a:xfrm>
            <a:off x="8220036" y="2397512"/>
            <a:ext cx="2286000" cy="2297152"/>
          </a:xfrm>
          <a:prstGeom prst="diamond">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Diamond 40"/>
          <p:cNvSpPr/>
          <p:nvPr/>
        </p:nvSpPr>
        <p:spPr>
          <a:xfrm>
            <a:off x="1640817" y="2397512"/>
            <a:ext cx="2286000" cy="2297152"/>
          </a:xfrm>
          <a:prstGeom prst="diamond">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Diamond 44"/>
          <p:cNvSpPr/>
          <p:nvPr/>
        </p:nvSpPr>
        <p:spPr>
          <a:xfrm>
            <a:off x="4963880" y="2397512"/>
            <a:ext cx="2286000" cy="2297152"/>
          </a:xfrm>
          <a:prstGeom prst="diamond">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8" name="Picture Placeholder 7"/>
          <p:cNvPicPr>
            <a:picLocks noGrp="1" noChangeAspect="1"/>
          </p:cNvPicPr>
          <p:nvPr>
            <p:ph type="pic" sz="quarter" idx="4294967295"/>
          </p:nvPr>
        </p:nvPicPr>
        <p:blipFill>
          <a:blip r:embed="rId3" cstate="print">
            <a:extLst>
              <a:ext uri="{28A0092B-C50C-407E-A947-70E740481C1C}">
                <a14:useLocalDpi xmlns:a14="http://schemas.microsoft.com/office/drawing/2010/main" val="0"/>
              </a:ext>
            </a:extLst>
          </a:blip>
          <a:srcRect l="17847" r="17847"/>
          <a:stretch>
            <a:fillRect/>
          </a:stretch>
        </p:blipFill>
        <p:spPr>
          <a:xfrm>
            <a:off x="4725278" y="926792"/>
            <a:ext cx="3019425" cy="3109913"/>
          </a:xfrm>
          <a:prstGeom prst="rect">
            <a:avLst/>
          </a:prstGeom>
        </p:spPr>
      </p:pic>
      <p:pic>
        <p:nvPicPr>
          <p:cNvPr id="9" name="Picture Placeholder 8"/>
          <p:cNvPicPr>
            <a:picLocks noGrp="1" noChangeAspect="1"/>
          </p:cNvPicPr>
          <p:nvPr>
            <p:ph type="pic" sz="quarter" idx="4294967295"/>
          </p:nvPr>
        </p:nvPicPr>
        <p:blipFill>
          <a:blip r:embed="rId4" cstate="print">
            <a:extLst>
              <a:ext uri="{28A0092B-C50C-407E-A947-70E740481C1C}">
                <a14:useLocalDpi xmlns:a14="http://schemas.microsoft.com/office/drawing/2010/main" val="0"/>
              </a:ext>
            </a:extLst>
          </a:blip>
          <a:srcRect t="15668" b="15668"/>
          <a:stretch>
            <a:fillRect/>
          </a:stretch>
        </p:blipFill>
        <p:spPr>
          <a:xfrm>
            <a:off x="8056326" y="926792"/>
            <a:ext cx="3021012" cy="3109913"/>
          </a:xfrm>
          <a:prstGeom prst="rect">
            <a:avLst/>
          </a:prstGeom>
        </p:spPr>
      </p:pic>
      <p:pic>
        <p:nvPicPr>
          <p:cNvPr id="7" name="Picture Placeholder 6"/>
          <p:cNvPicPr>
            <a:picLocks noGrp="1" noChangeAspect="1"/>
          </p:cNvPicPr>
          <p:nvPr>
            <p:ph type="pic" sz="quarter" idx="4294967295"/>
          </p:nvPr>
        </p:nvPicPr>
        <p:blipFill>
          <a:blip r:embed="rId5" cstate="print">
            <a:extLst>
              <a:ext uri="{28A0092B-C50C-407E-A947-70E740481C1C}">
                <a14:useLocalDpi xmlns:a14="http://schemas.microsoft.com/office/drawing/2010/main" val="0"/>
              </a:ext>
            </a:extLst>
          </a:blip>
          <a:srcRect l="17733" r="17733"/>
          <a:stretch>
            <a:fillRect/>
          </a:stretch>
        </p:blipFill>
        <p:spPr>
          <a:xfrm>
            <a:off x="1392642" y="926792"/>
            <a:ext cx="3021013" cy="3109913"/>
          </a:xfrm>
          <a:prstGeom prst="rect">
            <a:avLst/>
          </a:prstGeom>
        </p:spPr>
      </p:pic>
      <p:sp>
        <p:nvSpPr>
          <p:cNvPr id="18" name="Titolo 19">
            <a:extLst>
              <a:ext uri="{FF2B5EF4-FFF2-40B4-BE49-F238E27FC236}">
                <a16:creationId xmlns:a16="http://schemas.microsoft.com/office/drawing/2014/main" id="{FE66732D-EF85-4128-8796-9F1E5BB4C2F1}"/>
              </a:ext>
            </a:extLst>
          </p:cNvPr>
          <p:cNvSpPr txBox="1">
            <a:spLocks/>
          </p:cNvSpPr>
          <p:nvPr/>
        </p:nvSpPr>
        <p:spPr>
          <a:xfrm>
            <a:off x="1683128" y="301512"/>
            <a:ext cx="7680960" cy="1325563"/>
          </a:xfrm>
          <a:prstGeom prst="rect">
            <a:avLst/>
          </a:prstGeom>
        </p:spPr>
        <p:txBody>
          <a:bodyPr vert="horz" lIns="0" tIns="0" rIns="0" bIns="0" rtlCol="0" anchor="t">
            <a:norm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it-IT" sz="3000" b="0" i="0" u="none" strike="noStrike" kern="1200" cap="none" spc="100" normalizeH="0" baseline="0" noProof="0">
                <a:ln>
                  <a:noFill/>
                </a:ln>
                <a:solidFill>
                  <a:sysClr val="window" lastClr="FFFFFF">
                    <a:lumMod val="65000"/>
                  </a:sysClr>
                </a:solidFill>
                <a:effectLst/>
                <a:uLnTx/>
                <a:uFillTx/>
                <a:latin typeface="Brandon Grotesque Medium" panose="020B0503020203060202" pitchFamily="34" charset="77"/>
                <a:ea typeface="+mj-ea"/>
                <a:cs typeface="+mj-cs"/>
              </a:rPr>
              <a:t>E4 TECH FACTORY</a:t>
            </a:r>
            <a:endParaRPr kumimoji="0" lang="it-IT" sz="3000" b="0" i="0" u="none" strike="noStrike" kern="1200" cap="none" spc="100" normalizeH="0" baseline="0" noProof="0">
              <a:ln>
                <a:noFill/>
              </a:ln>
              <a:solidFill>
                <a:sysClr val="window" lastClr="FFFFFF">
                  <a:lumMod val="65000"/>
                </a:sysClr>
              </a:solidFill>
              <a:effectLst/>
              <a:highlight>
                <a:srgbClr val="FFFF00"/>
              </a:highlight>
              <a:uLnTx/>
              <a:uFillTx/>
              <a:latin typeface="Brandon Grotesque Medium" panose="020B0503020203060202" pitchFamily="34" charset="77"/>
              <a:ea typeface="+mj-ea"/>
              <a:cs typeface="+mj-cs"/>
            </a:endParaRPr>
          </a:p>
        </p:txBody>
      </p:sp>
      <p:sp>
        <p:nvSpPr>
          <p:cNvPr id="2" name="Subtitle 2">
            <a:extLst>
              <a:ext uri="{FF2B5EF4-FFF2-40B4-BE49-F238E27FC236}">
                <a16:creationId xmlns:a16="http://schemas.microsoft.com/office/drawing/2014/main" id="{83149118-00B1-602A-5718-A1B4303BAD50}"/>
              </a:ext>
            </a:extLst>
          </p:cNvPr>
          <p:cNvSpPr txBox="1">
            <a:spLocks/>
          </p:cNvSpPr>
          <p:nvPr/>
        </p:nvSpPr>
        <p:spPr>
          <a:xfrm>
            <a:off x="1262020" y="4363276"/>
            <a:ext cx="9813417" cy="1966692"/>
          </a:xfrm>
          <a:prstGeom prst="rect">
            <a:avLst/>
          </a:prstGeom>
        </p:spPr>
        <p:txBody>
          <a:bodyPr vert="horz" wrap="square" lIns="45720" tIns="22860" rIns="45720" bIns="22860" rtlCol="0" anchor="t">
            <a:spAutoFit/>
          </a:bodyPr>
          <a:lstStyle>
            <a:defPPr>
              <a:defRPr lang="es-ES_tradnl"/>
            </a:defPPr>
            <a:lvl1pPr marL="171450" indent="-171450" defTabSz="1087636">
              <a:lnSpc>
                <a:spcPct val="150000"/>
              </a:lnSpc>
              <a:spcBef>
                <a:spcPct val="20000"/>
              </a:spcBef>
              <a:buFont typeface="Arial" panose="020B0604020202020204" pitchFamily="34" charset="0"/>
              <a:buChar char="•"/>
              <a:defRPr sz="2000" b="1">
                <a:solidFill>
                  <a:srgbClr val="44546A"/>
                </a:solidFill>
                <a:latin typeface="Lato Light" panose="020F0502020204030203" pitchFamily="34" charset="0"/>
                <a:ea typeface="Lato Light" panose="020F0502020204030203" pitchFamily="34" charset="0"/>
                <a:cs typeface="Mukta ExtraLight" panose="020B0000000000000000" pitchFamily="34" charset="77"/>
              </a:defRPr>
            </a:lvl1pPr>
            <a:lvl2pPr marL="1087636" indent="0" algn="ctr" defTabSz="1087636">
              <a:lnSpc>
                <a:spcPct val="130000"/>
              </a:lnSpc>
              <a:spcBef>
                <a:spcPct val="20000"/>
              </a:spcBef>
              <a:buFont typeface="Arial"/>
              <a:buNone/>
              <a:defRPr sz="3200">
                <a:solidFill>
                  <a:schemeClr val="tx1">
                    <a:tint val="75000"/>
                  </a:schemeClr>
                </a:solidFill>
                <a:latin typeface="Open Sans"/>
                <a:cs typeface="Open Sans"/>
              </a:defRPr>
            </a:lvl2pPr>
            <a:lvl3pPr marL="2175271" indent="0" algn="ctr" defTabSz="1087636">
              <a:lnSpc>
                <a:spcPct val="130000"/>
              </a:lnSpc>
              <a:spcBef>
                <a:spcPct val="20000"/>
              </a:spcBef>
              <a:buFont typeface="Arial"/>
              <a:buNone/>
              <a:defRPr sz="3200">
                <a:solidFill>
                  <a:schemeClr val="tx1">
                    <a:tint val="75000"/>
                  </a:schemeClr>
                </a:solidFill>
                <a:latin typeface="Open Sans"/>
                <a:cs typeface="Open Sans"/>
              </a:defRPr>
            </a:lvl3pPr>
            <a:lvl4pPr marL="3262912" indent="0" algn="ctr" defTabSz="1087636">
              <a:lnSpc>
                <a:spcPct val="130000"/>
              </a:lnSpc>
              <a:spcBef>
                <a:spcPct val="20000"/>
              </a:spcBef>
              <a:buFont typeface="Arial"/>
              <a:buNone/>
              <a:defRPr sz="3200">
                <a:solidFill>
                  <a:schemeClr val="tx1">
                    <a:tint val="75000"/>
                  </a:schemeClr>
                </a:solidFill>
                <a:latin typeface="Open Sans"/>
                <a:cs typeface="Open Sans"/>
              </a:defRPr>
            </a:lvl4pPr>
            <a:lvl5pPr marL="4350546" indent="0" algn="ctr" defTabSz="1087636">
              <a:lnSpc>
                <a:spcPct val="130000"/>
              </a:lnSpc>
              <a:spcBef>
                <a:spcPct val="20000"/>
              </a:spcBef>
              <a:buFont typeface="Arial"/>
              <a:buNone/>
              <a:defRPr sz="3200">
                <a:solidFill>
                  <a:schemeClr val="tx1">
                    <a:tint val="75000"/>
                  </a:schemeClr>
                </a:solidFill>
                <a:latin typeface="Open Sans"/>
                <a:cs typeface="Open Sans"/>
              </a:defRPr>
            </a:lvl5pPr>
            <a:lvl6pPr marL="5438184" indent="0" algn="ctr" defTabSz="1087636">
              <a:spcBef>
                <a:spcPct val="20000"/>
              </a:spcBef>
              <a:buFont typeface="Arial"/>
              <a:buNone/>
              <a:defRPr sz="4800">
                <a:solidFill>
                  <a:schemeClr val="tx1">
                    <a:tint val="75000"/>
                  </a:schemeClr>
                </a:solidFill>
              </a:defRPr>
            </a:lvl6pPr>
            <a:lvl7pPr marL="6525820" indent="0" algn="ctr" defTabSz="1087636">
              <a:spcBef>
                <a:spcPct val="20000"/>
              </a:spcBef>
              <a:buFont typeface="Arial"/>
              <a:buNone/>
              <a:defRPr sz="4800">
                <a:solidFill>
                  <a:schemeClr val="tx1">
                    <a:tint val="75000"/>
                  </a:schemeClr>
                </a:solidFill>
              </a:defRPr>
            </a:lvl7pPr>
            <a:lvl8pPr marL="7613455" indent="0" algn="ctr" defTabSz="1087636">
              <a:spcBef>
                <a:spcPct val="20000"/>
              </a:spcBef>
              <a:buFont typeface="Arial"/>
              <a:buNone/>
              <a:defRPr sz="4800">
                <a:solidFill>
                  <a:schemeClr val="tx1">
                    <a:tint val="75000"/>
                  </a:schemeClr>
                </a:solidFill>
              </a:defRPr>
            </a:lvl8pPr>
            <a:lvl9pPr marL="8701091" indent="0" algn="ctr" defTabSz="1087636">
              <a:spcBef>
                <a:spcPct val="20000"/>
              </a:spcBef>
              <a:buFont typeface="Arial"/>
              <a:buNone/>
              <a:defRPr sz="4800">
                <a:solidFill>
                  <a:schemeClr val="tx1">
                    <a:tint val="75000"/>
                  </a:schemeClr>
                </a:solidFill>
              </a:defRPr>
            </a:lvl9pPr>
          </a:lstStyle>
          <a:p>
            <a:pPr>
              <a:lnSpc>
                <a:spcPct val="100000"/>
              </a:lnSpc>
            </a:pPr>
            <a:r>
              <a:rPr lang="en-US" sz="1600" b="0" dirty="0">
                <a:solidFill>
                  <a:schemeClr val="tx1"/>
                </a:solidFill>
                <a:latin typeface="Brandon Grotesque Medium" panose="020B0603020203060202" pitchFamily="34" charset="0"/>
              </a:rPr>
              <a:t>Scout, select, design, test, integrate, configure, optimize, validation &amp; verification and install the </a:t>
            </a:r>
            <a:r>
              <a:rPr lang="en-US" sz="1600" dirty="0">
                <a:solidFill>
                  <a:schemeClr val="tx1"/>
                </a:solidFill>
                <a:latin typeface="Brandon Grotesque Medium" panose="020B0603020203060202" pitchFamily="34" charset="0"/>
              </a:rPr>
              <a:t>full stack of</a:t>
            </a:r>
            <a:r>
              <a:rPr lang="en-US" sz="1600" b="0" dirty="0">
                <a:solidFill>
                  <a:schemeClr val="tx1"/>
                </a:solidFill>
                <a:latin typeface="Brandon Grotesque Medium" panose="020B0603020203060202" pitchFamily="34" charset="0"/>
              </a:rPr>
              <a:t> </a:t>
            </a:r>
            <a:r>
              <a:rPr lang="en-US" sz="1600" dirty="0">
                <a:solidFill>
                  <a:schemeClr val="tx1"/>
                </a:solidFill>
                <a:latin typeface="Brandon Grotesque Medium" panose="020B0603020203060202" pitchFamily="34" charset="0"/>
              </a:rPr>
              <a:t>HW &amp; SW </a:t>
            </a:r>
            <a:r>
              <a:rPr lang="en-US" sz="1600" b="0" dirty="0">
                <a:solidFill>
                  <a:schemeClr val="tx1"/>
                </a:solidFill>
                <a:latin typeface="Brandon Grotesque Medium" panose="020B0603020203060202" pitchFamily="34" charset="0"/>
              </a:rPr>
              <a:t>components and infrastructures</a:t>
            </a:r>
          </a:p>
          <a:p>
            <a:pPr>
              <a:lnSpc>
                <a:spcPct val="100000"/>
              </a:lnSpc>
            </a:pPr>
            <a:r>
              <a:rPr lang="it-IT" sz="1600" dirty="0">
                <a:latin typeface="Brandon Grotesque Medium" panose="020B0603020203060202" pitchFamily="34" charset="0"/>
              </a:rPr>
              <a:t>Expertise and </a:t>
            </a:r>
            <a:r>
              <a:rPr lang="it-IT" sz="1600" dirty="0" err="1">
                <a:latin typeface="Brandon Grotesque Medium" panose="020B0603020203060202" pitchFamily="34" charset="0"/>
              </a:rPr>
              <a:t>advice</a:t>
            </a:r>
            <a:r>
              <a:rPr lang="it-IT" sz="1600" dirty="0">
                <a:latin typeface="Brandon Grotesque Medium" panose="020B0603020203060202" pitchFamily="34" charset="0"/>
              </a:rPr>
              <a:t> services </a:t>
            </a:r>
            <a:r>
              <a:rPr lang="it-IT" sz="1600" dirty="0" err="1">
                <a:latin typeface="Brandon Grotesque Medium" panose="020B0603020203060202" pitchFamily="34" charset="0"/>
              </a:rPr>
              <a:t>towards</a:t>
            </a:r>
            <a:r>
              <a:rPr lang="it-IT" sz="1600" dirty="0">
                <a:latin typeface="Brandon Grotesque Medium" panose="020B0603020203060202" pitchFamily="34" charset="0"/>
              </a:rPr>
              <a:t> </a:t>
            </a:r>
            <a:r>
              <a:rPr lang="it-IT" sz="1600" dirty="0" err="1">
                <a:latin typeface="Brandon Grotesque Medium" panose="020B0603020203060202" pitchFamily="34" charset="0"/>
              </a:rPr>
              <a:t>European</a:t>
            </a:r>
            <a:r>
              <a:rPr lang="it-IT" sz="1600" dirty="0">
                <a:latin typeface="Brandon Grotesque Medium" panose="020B0603020203060202" pitchFamily="34" charset="0"/>
              </a:rPr>
              <a:t> target customers and </a:t>
            </a:r>
            <a:r>
              <a:rPr lang="it-IT" sz="1600" dirty="0" err="1">
                <a:latin typeface="Brandon Grotesque Medium" panose="020B0603020203060202" pitchFamily="34" charset="0"/>
              </a:rPr>
              <a:t>prospects</a:t>
            </a:r>
            <a:r>
              <a:rPr lang="it-IT" sz="1600" dirty="0">
                <a:latin typeface="Brandon Grotesque Medium" panose="020B0603020203060202" pitchFamily="34" charset="0"/>
              </a:rPr>
              <a:t> </a:t>
            </a:r>
            <a:r>
              <a:rPr lang="it-IT" sz="1600" dirty="0" err="1">
                <a:latin typeface="Brandon Grotesque Medium" panose="020B0603020203060202" pitchFamily="34" charset="0"/>
              </a:rPr>
              <a:t>about</a:t>
            </a:r>
            <a:r>
              <a:rPr lang="it-IT" sz="1600" dirty="0">
                <a:latin typeface="Brandon Grotesque Medium" panose="020B0603020203060202" pitchFamily="34" charset="0"/>
              </a:rPr>
              <a:t> the </a:t>
            </a:r>
            <a:r>
              <a:rPr lang="it-IT" sz="1600" dirty="0" err="1">
                <a:latin typeface="Brandon Grotesque Medium" panose="020B0603020203060202" pitchFamily="34" charset="0"/>
              </a:rPr>
              <a:t>optimal</a:t>
            </a:r>
            <a:r>
              <a:rPr lang="it-IT" sz="1600" dirty="0">
                <a:latin typeface="Brandon Grotesque Medium" panose="020B0603020203060202" pitchFamily="34" charset="0"/>
              </a:rPr>
              <a:t> </a:t>
            </a:r>
            <a:r>
              <a:rPr lang="it-IT" sz="1600" dirty="0" err="1">
                <a:latin typeface="Brandon Grotesque Medium" panose="020B0603020203060202" pitchFamily="34" charset="0"/>
              </a:rPr>
              <a:t>solution</a:t>
            </a:r>
            <a:r>
              <a:rPr lang="it-IT" sz="1600" dirty="0">
                <a:latin typeface="Brandon Grotesque Medium" panose="020B0603020203060202" pitchFamily="34" charset="0"/>
              </a:rPr>
              <a:t> for </a:t>
            </a:r>
            <a:r>
              <a:rPr lang="it-IT" sz="1600" dirty="0" err="1">
                <a:latin typeface="Brandon Grotesque Medium" panose="020B0603020203060202" pitchFamily="34" charset="0"/>
              </a:rPr>
              <a:t>their</a:t>
            </a:r>
            <a:r>
              <a:rPr lang="it-IT" sz="1600" dirty="0">
                <a:latin typeface="Brandon Grotesque Medium" panose="020B0603020203060202" pitchFamily="34" charset="0"/>
              </a:rPr>
              <a:t> </a:t>
            </a:r>
            <a:r>
              <a:rPr lang="it-IT" sz="1600" dirty="0" err="1">
                <a:latin typeface="Brandon Grotesque Medium" panose="020B0603020203060202" pitchFamily="34" charset="0"/>
              </a:rPr>
              <a:t>needs</a:t>
            </a:r>
            <a:endParaRPr lang="it-IT" sz="1600" dirty="0">
              <a:latin typeface="Brandon Grotesque Medium" panose="020B0603020203060202" pitchFamily="34" charset="0"/>
            </a:endParaRPr>
          </a:p>
          <a:p>
            <a:pPr>
              <a:lnSpc>
                <a:spcPct val="100000"/>
              </a:lnSpc>
            </a:pPr>
            <a:r>
              <a:rPr lang="en-US" sz="1600" b="0" dirty="0">
                <a:solidFill>
                  <a:schemeClr val="tx1"/>
                </a:solidFill>
                <a:latin typeface="Brandon Grotesque Medium" panose="020B0603020203060202" pitchFamily="34" charset="0"/>
              </a:rPr>
              <a:t>Consider the </a:t>
            </a:r>
            <a:r>
              <a:rPr lang="en-US" sz="1600" dirty="0">
                <a:solidFill>
                  <a:schemeClr val="tx1"/>
                </a:solidFill>
                <a:latin typeface="Brandon Grotesque Medium" panose="020B0603020203060202" pitchFamily="34" charset="0"/>
              </a:rPr>
              <a:t>product development </a:t>
            </a:r>
            <a:r>
              <a:rPr lang="en-US" sz="1600" b="0" dirty="0">
                <a:solidFill>
                  <a:schemeClr val="tx1"/>
                </a:solidFill>
                <a:latin typeface="Brandon Grotesque Medium" panose="020B0603020203060202" pitchFamily="34" charset="0"/>
              </a:rPr>
              <a:t>as a never-ending process, accept failures but strive for success</a:t>
            </a:r>
          </a:p>
          <a:p>
            <a:pPr>
              <a:lnSpc>
                <a:spcPct val="100000"/>
              </a:lnSpc>
            </a:pPr>
            <a:r>
              <a:rPr lang="en-US" sz="1600" b="0" dirty="0">
                <a:solidFill>
                  <a:schemeClr val="tx1"/>
                </a:solidFill>
                <a:latin typeface="Brandon Grotesque Medium" panose="020B0603020203060202" pitchFamily="34" charset="0"/>
              </a:rPr>
              <a:t>Apply </a:t>
            </a:r>
            <a:r>
              <a:rPr lang="en-US" sz="1600" dirty="0">
                <a:solidFill>
                  <a:schemeClr val="tx1"/>
                </a:solidFill>
                <a:latin typeface="Brandon Grotesque Medium" panose="020B0603020203060202" pitchFamily="34" charset="0"/>
              </a:rPr>
              <a:t>co-design</a:t>
            </a:r>
            <a:r>
              <a:rPr lang="en-US" sz="1600" b="0" dirty="0">
                <a:solidFill>
                  <a:schemeClr val="tx1"/>
                </a:solidFill>
                <a:latin typeface="Brandon Grotesque Medium" panose="020B0603020203060202" pitchFamily="34" charset="0"/>
              </a:rPr>
              <a:t> within a continuously changing scenario</a:t>
            </a:r>
          </a:p>
          <a:p>
            <a:pPr>
              <a:lnSpc>
                <a:spcPct val="100000"/>
              </a:lnSpc>
            </a:pPr>
            <a:r>
              <a:rPr lang="en-US" sz="1600" b="0" dirty="0">
                <a:solidFill>
                  <a:schemeClr val="tx1"/>
                </a:solidFill>
                <a:latin typeface="Brandon Grotesque Medium" panose="020B0603020203060202" pitchFamily="34" charset="0"/>
              </a:rPr>
              <a:t>Agnostic approach: supports the widest possible range of </a:t>
            </a:r>
            <a:r>
              <a:rPr lang="en-US" sz="1600" b="0" dirty="0" err="1">
                <a:solidFill>
                  <a:schemeClr val="tx1"/>
                </a:solidFill>
                <a:latin typeface="Brandon Grotesque Medium" panose="020B0603020203060202" pitchFamily="34" charset="0"/>
              </a:rPr>
              <a:t>hw</a:t>
            </a:r>
            <a:r>
              <a:rPr lang="en-US" sz="1600" b="0" dirty="0">
                <a:solidFill>
                  <a:schemeClr val="tx1"/>
                </a:solidFill>
                <a:latin typeface="Brandon Grotesque Medium" panose="020B0603020203060202" pitchFamily="34" charset="0"/>
              </a:rPr>
              <a:t>/</a:t>
            </a:r>
            <a:r>
              <a:rPr lang="en-US" sz="1600" b="0" dirty="0" err="1">
                <a:solidFill>
                  <a:schemeClr val="tx1"/>
                </a:solidFill>
                <a:latin typeface="Brandon Grotesque Medium" panose="020B0603020203060202" pitchFamily="34" charset="0"/>
              </a:rPr>
              <a:t>sw</a:t>
            </a:r>
            <a:r>
              <a:rPr lang="en-US" sz="1600" b="0" dirty="0">
                <a:solidFill>
                  <a:schemeClr val="tx1"/>
                </a:solidFill>
                <a:latin typeface="Brandon Grotesque Medium" panose="020B0603020203060202" pitchFamily="34" charset="0"/>
              </a:rPr>
              <a:t> components and operating systems</a:t>
            </a:r>
          </a:p>
        </p:txBody>
      </p:sp>
    </p:spTree>
    <p:extLst>
      <p:ext uri="{BB962C8B-B14F-4D97-AF65-F5344CB8AC3E}">
        <p14:creationId xmlns:p14="http://schemas.microsoft.com/office/powerpoint/2010/main" val="2342713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3E8448-42F6-672A-F971-A1B521FDD43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B6BFB6-867F-FD88-4F5F-EF529B96C641}"/>
              </a:ext>
            </a:extLst>
          </p:cNvPr>
          <p:cNvSpPr>
            <a:spLocks noGrp="1"/>
          </p:cNvSpPr>
          <p:nvPr>
            <p:ph type="title"/>
          </p:nvPr>
        </p:nvSpPr>
        <p:spPr/>
        <p:txBody>
          <a:bodyPr/>
          <a:lstStyle/>
          <a:p>
            <a:r>
              <a:rPr lang="it-IT" dirty="0" err="1"/>
              <a:t>Executing</a:t>
            </a:r>
            <a:r>
              <a:rPr lang="it-IT" dirty="0"/>
              <a:t> </a:t>
            </a:r>
            <a:r>
              <a:rPr lang="it-IT" dirty="0" err="1"/>
              <a:t>Kolla</a:t>
            </a:r>
            <a:r>
              <a:rPr lang="it-IT" dirty="0"/>
              <a:t> –</a:t>
            </a:r>
            <a:br>
              <a:rPr lang="it-IT" dirty="0"/>
            </a:br>
            <a:r>
              <a:rPr lang="it-IT" dirty="0" err="1"/>
              <a:t>Commands</a:t>
            </a:r>
            <a:endParaRPr lang="it-IT" dirty="0"/>
          </a:p>
        </p:txBody>
      </p:sp>
      <p:sp>
        <p:nvSpPr>
          <p:cNvPr id="3" name="PlaceHolder 2">
            <a:extLst>
              <a:ext uri="{FF2B5EF4-FFF2-40B4-BE49-F238E27FC236}">
                <a16:creationId xmlns:a16="http://schemas.microsoft.com/office/drawing/2014/main" id="{F8D6A39B-F22C-365C-B065-99CBCC4BA6FB}"/>
              </a:ext>
            </a:extLst>
          </p:cNvPr>
          <p:cNvSpPr txBox="1">
            <a:spLocks/>
          </p:cNvSpPr>
          <p:nvPr/>
        </p:nvSpPr>
        <p:spPr>
          <a:xfrm>
            <a:off x="457199" y="1600200"/>
            <a:ext cx="11389659"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nSpc>
                <a:spcPct val="100000"/>
              </a:lnSpc>
              <a:spcBef>
                <a:spcPts val="641"/>
              </a:spcBef>
            </a:pPr>
            <a:endParaRPr lang="en-US" sz="3200" spc="-1" dirty="0">
              <a:solidFill>
                <a:srgbClr val="000000"/>
              </a:solidFill>
              <a:latin typeface="Calibri"/>
            </a:endParaRPr>
          </a:p>
          <a:p>
            <a:pPr>
              <a:lnSpc>
                <a:spcPct val="100000"/>
              </a:lnSpc>
              <a:spcBef>
                <a:spcPts val="641"/>
              </a:spcBef>
            </a:pPr>
            <a:r>
              <a:rPr lang="en-US" sz="3200" spc="-1" dirty="0">
                <a:solidFill>
                  <a:srgbClr val="000000"/>
                </a:solidFill>
                <a:latin typeface="Brandon Grotesque Medium" panose="020B0603020203060202" pitchFamily="34" charset="0"/>
              </a:rPr>
              <a:t>Execute the following:</a:t>
            </a:r>
          </a:p>
          <a:p>
            <a:pPr marL="343080" indent="-343080">
              <a:lnSpc>
                <a:spcPct val="100000"/>
              </a:lnSpc>
              <a:spcBef>
                <a:spcPts val="641"/>
              </a:spcBef>
              <a:buClr>
                <a:srgbClr val="000000"/>
              </a:buClr>
              <a:buFont typeface="Arial"/>
              <a:buChar char="•"/>
            </a:pPr>
            <a:r>
              <a:rPr lang="en-US" sz="28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r>
              <a:rPr lang="en-US" sz="2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-ansible bootstrap-servers -</a:t>
            </a:r>
            <a:r>
              <a:rPr lang="en-US" sz="28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i</a:t>
            </a:r>
            <a:r>
              <a:rPr lang="en-US" sz="2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./all-in-one</a:t>
            </a:r>
          </a:p>
          <a:p>
            <a:pPr>
              <a:lnSpc>
                <a:spcPct val="100000"/>
              </a:lnSpc>
              <a:spcBef>
                <a:spcPts val="641"/>
              </a:spcBef>
              <a:buClr>
                <a:srgbClr val="000000"/>
              </a:buClr>
            </a:pPr>
            <a:r>
              <a:rPr lang="en-US" sz="32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To evaluate if the command correctly worked it is enough to reach the end of the playbook without any error and check if docker is installed now.</a:t>
            </a:r>
          </a:p>
        </p:txBody>
      </p:sp>
    </p:spTree>
    <p:extLst>
      <p:ext uri="{BB962C8B-B14F-4D97-AF65-F5344CB8AC3E}">
        <p14:creationId xmlns:p14="http://schemas.microsoft.com/office/powerpoint/2010/main" val="294865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09E011-B21F-AB97-92A7-959EA77CE9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AA8219-4686-31C8-2CB5-352317768B25}"/>
              </a:ext>
            </a:extLst>
          </p:cNvPr>
          <p:cNvSpPr>
            <a:spLocks noGrp="1"/>
          </p:cNvSpPr>
          <p:nvPr>
            <p:ph type="title"/>
          </p:nvPr>
        </p:nvSpPr>
        <p:spPr/>
        <p:txBody>
          <a:bodyPr/>
          <a:lstStyle/>
          <a:p>
            <a:r>
              <a:rPr lang="it-IT" dirty="0" err="1"/>
              <a:t>Executing</a:t>
            </a:r>
            <a:r>
              <a:rPr lang="it-IT" dirty="0"/>
              <a:t> </a:t>
            </a:r>
            <a:r>
              <a:rPr lang="it-IT" dirty="0" err="1"/>
              <a:t>Kolla</a:t>
            </a:r>
            <a:r>
              <a:rPr lang="it-IT" dirty="0"/>
              <a:t> –</a:t>
            </a:r>
            <a:br>
              <a:rPr lang="it-IT" dirty="0"/>
            </a:br>
            <a:r>
              <a:rPr lang="it-IT" dirty="0" err="1"/>
              <a:t>Commands</a:t>
            </a:r>
            <a:endParaRPr lang="it-IT" dirty="0"/>
          </a:p>
        </p:txBody>
      </p:sp>
      <p:sp>
        <p:nvSpPr>
          <p:cNvPr id="3" name="PlaceHolder 2">
            <a:extLst>
              <a:ext uri="{FF2B5EF4-FFF2-40B4-BE49-F238E27FC236}">
                <a16:creationId xmlns:a16="http://schemas.microsoft.com/office/drawing/2014/main" id="{C4EE2B72-BBFD-36A7-C2B3-309BA7C50413}"/>
              </a:ext>
            </a:extLst>
          </p:cNvPr>
          <p:cNvSpPr txBox="1">
            <a:spLocks/>
          </p:cNvSpPr>
          <p:nvPr/>
        </p:nvSpPr>
        <p:spPr>
          <a:xfrm>
            <a:off x="457200" y="1600200"/>
            <a:ext cx="11322424"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nSpc>
                <a:spcPct val="100000"/>
              </a:lnSpc>
              <a:spcBef>
                <a:spcPts val="641"/>
              </a:spcBef>
            </a:pPr>
            <a:endParaRPr lang="en-US" sz="3200" spc="-1" dirty="0">
              <a:solidFill>
                <a:srgbClr val="000000"/>
              </a:solidFill>
              <a:latin typeface="Calibri"/>
            </a:endParaRPr>
          </a:p>
          <a:p>
            <a:pPr>
              <a:lnSpc>
                <a:spcPct val="100000"/>
              </a:lnSpc>
              <a:spcBef>
                <a:spcPts val="641"/>
              </a:spcBef>
            </a:pPr>
            <a:r>
              <a:rPr lang="en-US" sz="3200" spc="-1" dirty="0">
                <a:solidFill>
                  <a:srgbClr val="000000"/>
                </a:solidFill>
                <a:latin typeface="Brandon Grotesque Medium" panose="020B0603020203060202" pitchFamily="34" charset="0"/>
              </a:rPr>
              <a:t>Execute the following:</a:t>
            </a:r>
          </a:p>
          <a:p>
            <a:pPr marL="343080" indent="-343080">
              <a:lnSpc>
                <a:spcPct val="100000"/>
              </a:lnSpc>
              <a:spcBef>
                <a:spcPts val="641"/>
              </a:spcBef>
              <a:buClr>
                <a:srgbClr val="000000"/>
              </a:buClr>
              <a:buFont typeface="Arial"/>
              <a:buChar char="•"/>
            </a:pPr>
            <a:r>
              <a:rPr lang="en-US" sz="28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r>
              <a:rPr lang="en-US" sz="2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-ansible prechecks -</a:t>
            </a:r>
            <a:r>
              <a:rPr lang="en-US" sz="28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i</a:t>
            </a:r>
            <a:r>
              <a:rPr lang="en-US" sz="2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./all-in-one</a:t>
            </a:r>
          </a:p>
          <a:p>
            <a:pPr>
              <a:lnSpc>
                <a:spcPct val="100000"/>
              </a:lnSpc>
              <a:spcBef>
                <a:spcPts val="641"/>
              </a:spcBef>
              <a:buClr>
                <a:srgbClr val="000000"/>
              </a:buClr>
            </a:pPr>
            <a:r>
              <a:rPr lang="en-US" sz="32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To evaluate if the command correctly worked it is enough to reach the end of the playbook without any error.</a:t>
            </a:r>
            <a:br>
              <a:rPr lang="en-US" sz="32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br>
            <a:r>
              <a:rPr lang="en-US" sz="32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A </a:t>
            </a:r>
            <a:r>
              <a:rPr lang="en-US" sz="3200" b="1"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common error </a:t>
            </a:r>
            <a:r>
              <a:rPr lang="en-US" sz="32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that might arise is linked to the </a:t>
            </a:r>
            <a:r>
              <a:rPr lang="en-US" sz="3200" b="1"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misconfiguration of the interfaces</a:t>
            </a:r>
            <a:r>
              <a:rPr lang="en-US" sz="32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 listed in </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etc</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globals.yml</a:t>
            </a:r>
            <a:r>
              <a:rPr lang="en-US" sz="32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 If that happens check them to be sure that are the correct ones.</a:t>
            </a:r>
            <a:endParaRPr lang="en-US" sz="32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2575764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1412B-7663-3224-9355-4AF3AF45FC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9B14C5-59B4-A1F9-7D1B-18ABFB967E13}"/>
              </a:ext>
            </a:extLst>
          </p:cNvPr>
          <p:cNvSpPr>
            <a:spLocks noGrp="1"/>
          </p:cNvSpPr>
          <p:nvPr>
            <p:ph type="title"/>
          </p:nvPr>
        </p:nvSpPr>
        <p:spPr/>
        <p:txBody>
          <a:bodyPr/>
          <a:lstStyle/>
          <a:p>
            <a:r>
              <a:rPr lang="it-IT" dirty="0" err="1"/>
              <a:t>Executing</a:t>
            </a:r>
            <a:r>
              <a:rPr lang="it-IT" dirty="0"/>
              <a:t> </a:t>
            </a:r>
            <a:r>
              <a:rPr lang="it-IT" dirty="0" err="1"/>
              <a:t>Kolla</a:t>
            </a:r>
            <a:r>
              <a:rPr lang="it-IT" dirty="0"/>
              <a:t> –</a:t>
            </a:r>
            <a:br>
              <a:rPr lang="it-IT" dirty="0"/>
            </a:br>
            <a:r>
              <a:rPr lang="it-IT" dirty="0" err="1"/>
              <a:t>Commands</a:t>
            </a:r>
            <a:endParaRPr lang="it-IT" dirty="0"/>
          </a:p>
        </p:txBody>
      </p:sp>
      <p:sp>
        <p:nvSpPr>
          <p:cNvPr id="3" name="PlaceHolder 2">
            <a:extLst>
              <a:ext uri="{FF2B5EF4-FFF2-40B4-BE49-F238E27FC236}">
                <a16:creationId xmlns:a16="http://schemas.microsoft.com/office/drawing/2014/main" id="{DF247F90-D4A0-722B-3ABE-5FA195A0725E}"/>
              </a:ext>
            </a:extLst>
          </p:cNvPr>
          <p:cNvSpPr txBox="1">
            <a:spLocks/>
          </p:cNvSpPr>
          <p:nvPr/>
        </p:nvSpPr>
        <p:spPr>
          <a:xfrm>
            <a:off x="457200" y="1600200"/>
            <a:ext cx="11456894"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nSpc>
                <a:spcPct val="100000"/>
              </a:lnSpc>
              <a:spcBef>
                <a:spcPts val="641"/>
              </a:spcBef>
            </a:pPr>
            <a:endParaRPr lang="en-US" sz="3200" spc="-1" dirty="0">
              <a:solidFill>
                <a:srgbClr val="000000"/>
              </a:solidFill>
              <a:latin typeface="Calibri"/>
            </a:endParaRPr>
          </a:p>
          <a:p>
            <a:pPr>
              <a:lnSpc>
                <a:spcPct val="100000"/>
              </a:lnSpc>
              <a:spcBef>
                <a:spcPts val="641"/>
              </a:spcBef>
            </a:pPr>
            <a:r>
              <a:rPr lang="en-US" sz="3200" spc="-1" dirty="0">
                <a:solidFill>
                  <a:srgbClr val="000000"/>
                </a:solidFill>
                <a:latin typeface="Brandon Grotesque Medium" panose="020B0603020203060202" pitchFamily="34" charset="0"/>
              </a:rPr>
              <a:t>Execute the following:</a:t>
            </a:r>
          </a:p>
          <a:p>
            <a:pPr marL="343080" indent="-343080">
              <a:lnSpc>
                <a:spcPct val="100000"/>
              </a:lnSpc>
              <a:spcBef>
                <a:spcPts val="641"/>
              </a:spcBef>
              <a:buClr>
                <a:srgbClr val="000000"/>
              </a:buClr>
              <a:buFont typeface="Arial"/>
              <a:buChar char="•"/>
            </a:pPr>
            <a:r>
              <a:rPr lang="en-US" sz="28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r>
              <a:rPr lang="en-US" sz="2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-ansible deploy -</a:t>
            </a:r>
            <a:r>
              <a:rPr lang="en-US" sz="28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i</a:t>
            </a:r>
            <a:r>
              <a:rPr lang="en-US" sz="2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./all-in-one</a:t>
            </a:r>
          </a:p>
          <a:p>
            <a:pPr>
              <a:lnSpc>
                <a:spcPct val="100000"/>
              </a:lnSpc>
              <a:spcBef>
                <a:spcPts val="641"/>
              </a:spcBef>
              <a:buClr>
                <a:srgbClr val="000000"/>
              </a:buClr>
            </a:pPr>
            <a:r>
              <a:rPr lang="en-US" sz="32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To evaluate if the command correctly worked it is enough to reach the end of the playbook without any error.</a:t>
            </a:r>
            <a:br>
              <a:rPr lang="en-US" sz="32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br>
            <a:r>
              <a:rPr lang="en-US" sz="32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If the </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etc</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globals.yml</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t>
            </a:r>
            <a:r>
              <a:rPr lang="en-US" sz="32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file is correctly written this should go smooth and in 15-20 minutes the installation process of </a:t>
            </a:r>
            <a:r>
              <a:rPr lang="en-US" sz="3200" spc="-1" dirty="0" err="1">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openstack</a:t>
            </a:r>
            <a:r>
              <a:rPr lang="en-US" sz="32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 should be finished.</a:t>
            </a:r>
            <a:endParaRPr lang="en-US" sz="2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3686806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206B41-4248-34A0-0760-B7A720817A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02EEA6-2596-6C43-B64F-59FF6AC20C0A}"/>
              </a:ext>
            </a:extLst>
          </p:cNvPr>
          <p:cNvSpPr>
            <a:spLocks noGrp="1"/>
          </p:cNvSpPr>
          <p:nvPr>
            <p:ph type="title"/>
          </p:nvPr>
        </p:nvSpPr>
        <p:spPr/>
        <p:txBody>
          <a:bodyPr/>
          <a:lstStyle/>
          <a:p>
            <a:r>
              <a:rPr lang="it-IT" dirty="0" err="1"/>
              <a:t>Executing</a:t>
            </a:r>
            <a:r>
              <a:rPr lang="it-IT" dirty="0"/>
              <a:t> </a:t>
            </a:r>
            <a:r>
              <a:rPr lang="it-IT" dirty="0" err="1"/>
              <a:t>Kolla</a:t>
            </a:r>
            <a:r>
              <a:rPr lang="it-IT" dirty="0"/>
              <a:t> –</a:t>
            </a:r>
            <a:br>
              <a:rPr lang="it-IT" dirty="0"/>
            </a:br>
            <a:r>
              <a:rPr lang="it-IT" dirty="0" err="1"/>
              <a:t>Commands</a:t>
            </a:r>
            <a:endParaRPr lang="it-IT" dirty="0"/>
          </a:p>
        </p:txBody>
      </p:sp>
      <p:sp>
        <p:nvSpPr>
          <p:cNvPr id="3" name="PlaceHolder 2">
            <a:extLst>
              <a:ext uri="{FF2B5EF4-FFF2-40B4-BE49-F238E27FC236}">
                <a16:creationId xmlns:a16="http://schemas.microsoft.com/office/drawing/2014/main" id="{B38F065A-7E0B-DE34-73C5-B36D7564C4AF}"/>
              </a:ext>
            </a:extLst>
          </p:cNvPr>
          <p:cNvSpPr txBox="1">
            <a:spLocks/>
          </p:cNvSpPr>
          <p:nvPr/>
        </p:nvSpPr>
        <p:spPr>
          <a:xfrm>
            <a:off x="457200" y="1600200"/>
            <a:ext cx="11369488"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nSpc>
                <a:spcPct val="100000"/>
              </a:lnSpc>
              <a:spcBef>
                <a:spcPts val="641"/>
              </a:spcBef>
            </a:pPr>
            <a:endParaRPr lang="en-US" sz="3200" spc="-1" dirty="0">
              <a:solidFill>
                <a:srgbClr val="000000"/>
              </a:solidFill>
              <a:latin typeface="Calibri"/>
            </a:endParaRPr>
          </a:p>
          <a:p>
            <a:pPr>
              <a:lnSpc>
                <a:spcPct val="100000"/>
              </a:lnSpc>
              <a:spcBef>
                <a:spcPts val="641"/>
              </a:spcBef>
            </a:pPr>
            <a:r>
              <a:rPr lang="en-US" sz="3200" spc="-1" dirty="0">
                <a:solidFill>
                  <a:srgbClr val="000000"/>
                </a:solidFill>
                <a:latin typeface="Brandon Grotesque Medium" panose="020B0603020203060202" pitchFamily="34" charset="0"/>
              </a:rPr>
              <a:t>Execute the following:</a:t>
            </a:r>
          </a:p>
          <a:p>
            <a:pPr marL="343080" indent="-343080">
              <a:lnSpc>
                <a:spcPct val="100000"/>
              </a:lnSpc>
              <a:spcBef>
                <a:spcPts val="641"/>
              </a:spcBef>
              <a:buClr>
                <a:srgbClr val="000000"/>
              </a:buClr>
              <a:buFont typeface="Arial"/>
              <a:buChar char="•"/>
            </a:pPr>
            <a:r>
              <a:rPr lang="en-US" sz="2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Kolla-ansible post-deploy –</a:t>
            </a:r>
            <a:r>
              <a:rPr lang="en-US" sz="28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i</a:t>
            </a:r>
            <a:r>
              <a:rPr lang="en-US" sz="2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./all-in-one</a:t>
            </a:r>
          </a:p>
          <a:p>
            <a:pPr>
              <a:lnSpc>
                <a:spcPct val="100000"/>
              </a:lnSpc>
              <a:spcBef>
                <a:spcPts val="641"/>
              </a:spcBef>
              <a:buClr>
                <a:srgbClr val="000000"/>
              </a:buClr>
            </a:pPr>
            <a:r>
              <a:rPr lang="en-US" sz="28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To evaluate if the command correctly worked it is enough to check if files for OpenStack authentication have been created:</a:t>
            </a:r>
          </a:p>
          <a:p>
            <a:pPr>
              <a:lnSpc>
                <a:spcPct val="100000"/>
              </a:lnSpc>
              <a:spcBef>
                <a:spcPts val="641"/>
              </a:spcBef>
              <a:buClr>
                <a:srgbClr val="000000"/>
              </a:buClr>
            </a:pPr>
            <a:r>
              <a:rPr lang="en-US" sz="1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18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kolla_env</a:t>
            </a:r>
            <a:r>
              <a:rPr lang="en-US" sz="1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e4user@test-kolla:/</a:t>
            </a:r>
            <a:r>
              <a:rPr lang="en-US" sz="18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openstack</a:t>
            </a:r>
            <a:r>
              <a:rPr lang="en-US" sz="1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/e4user$ ls /</a:t>
            </a:r>
            <a:r>
              <a:rPr lang="en-US" sz="18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etc</a:t>
            </a:r>
            <a:r>
              <a:rPr lang="en-US" sz="1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18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r>
              <a:rPr lang="en-US" sz="1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 grep admin</a:t>
            </a:r>
          </a:p>
          <a:p>
            <a:pPr>
              <a:lnSpc>
                <a:spcPct val="100000"/>
              </a:lnSpc>
              <a:spcBef>
                <a:spcPts val="641"/>
              </a:spcBef>
              <a:buClr>
                <a:srgbClr val="000000"/>
              </a:buClr>
            </a:pPr>
            <a:r>
              <a:rPr lang="en-US" sz="1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admin-openrc-system.sh</a:t>
            </a:r>
          </a:p>
          <a:p>
            <a:pPr>
              <a:lnSpc>
                <a:spcPct val="100000"/>
              </a:lnSpc>
              <a:spcBef>
                <a:spcPts val="641"/>
              </a:spcBef>
              <a:buClr>
                <a:srgbClr val="000000"/>
              </a:buClr>
            </a:pPr>
            <a:r>
              <a:rPr lang="en-US" sz="1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admin-openrc.sh</a:t>
            </a:r>
          </a:p>
        </p:txBody>
      </p:sp>
    </p:spTree>
    <p:extLst>
      <p:ext uri="{BB962C8B-B14F-4D97-AF65-F5344CB8AC3E}">
        <p14:creationId xmlns:p14="http://schemas.microsoft.com/office/powerpoint/2010/main" val="93616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A48CBD-0CD0-FF61-D5E6-3D87DE81BB8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31244E4-43D4-DFF8-7D3A-25CCA5795248}"/>
              </a:ext>
            </a:extLst>
          </p:cNvPr>
          <p:cNvSpPr>
            <a:spLocks noGrp="1"/>
          </p:cNvSpPr>
          <p:nvPr>
            <p:ph type="title"/>
          </p:nvPr>
        </p:nvSpPr>
        <p:spPr/>
        <p:txBody>
          <a:bodyPr/>
          <a:lstStyle/>
          <a:p>
            <a:r>
              <a:rPr lang="it-IT" dirty="0" err="1"/>
              <a:t>Overcloud</a:t>
            </a:r>
            <a:r>
              <a:rPr lang="it-IT" dirty="0"/>
              <a:t> Administration – </a:t>
            </a:r>
            <a:br>
              <a:rPr lang="it-IT" dirty="0"/>
            </a:br>
            <a:r>
              <a:rPr lang="it-IT" dirty="0" err="1"/>
              <a:t>OpenStack</a:t>
            </a:r>
            <a:r>
              <a:rPr lang="it-IT" dirty="0"/>
              <a:t> services</a:t>
            </a:r>
          </a:p>
        </p:txBody>
      </p:sp>
      <p:sp>
        <p:nvSpPr>
          <p:cNvPr id="3" name="PlaceHolder 2">
            <a:extLst>
              <a:ext uri="{FF2B5EF4-FFF2-40B4-BE49-F238E27FC236}">
                <a16:creationId xmlns:a16="http://schemas.microsoft.com/office/drawing/2014/main" id="{065812E6-3614-DF49-EB78-19C6BA1502D6}"/>
              </a:ext>
            </a:extLst>
          </p:cNvPr>
          <p:cNvSpPr txBox="1">
            <a:spLocks/>
          </p:cNvSpPr>
          <p:nvPr/>
        </p:nvSpPr>
        <p:spPr>
          <a:xfrm>
            <a:off x="457200" y="1600200"/>
            <a:ext cx="6038850"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marL="343080" indent="-343080">
              <a:lnSpc>
                <a:spcPct val="100000"/>
              </a:lnSpc>
              <a:spcBef>
                <a:spcPts val="641"/>
              </a:spcBef>
              <a:buClr>
                <a:srgbClr val="000000"/>
              </a:buClr>
              <a:buFont typeface="Arial"/>
              <a:buChar char="•"/>
            </a:pPr>
            <a:endParaRPr lang="en-US" sz="2400" spc="-1" dirty="0">
              <a:solidFill>
                <a:srgbClr val="000000"/>
              </a:solidFill>
              <a:latin typeface="Brandon Grotesque Medium" panose="020B0603020203060202" pitchFamily="34" charset="0"/>
            </a:endParaRP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To see the deployed services use:</a:t>
            </a:r>
            <a:br>
              <a:rPr lang="en-US" sz="2400" spc="-1" dirty="0">
                <a:solidFill>
                  <a:srgbClr val="000000"/>
                </a:solidFill>
                <a:latin typeface="Calibri"/>
              </a:rPr>
            </a:b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sudo</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docker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ps</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Services’ configurations and logs are in:</a:t>
            </a:r>
            <a:br>
              <a:rPr lang="en-US" sz="2400" spc="-1" dirty="0">
                <a:solidFill>
                  <a:srgbClr val="000000"/>
                </a:solidFill>
                <a:latin typeface="Calibri"/>
              </a:rPr>
            </a:b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sudo</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ls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etc</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b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b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sudo</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ls /var/log/</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endPar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endParaRPr>
          </a:p>
          <a:p>
            <a:pPr marL="343080" indent="-343080">
              <a:lnSpc>
                <a:spcPct val="100000"/>
              </a:lnSpc>
              <a:spcBef>
                <a:spcPts val="641"/>
              </a:spcBef>
              <a:buClr>
                <a:srgbClr val="000000"/>
              </a:buClr>
              <a:buFont typeface="Arial"/>
              <a:buChar char="•"/>
            </a:pPr>
            <a:r>
              <a:rPr lang="it-IT" sz="2400" spc="-1" dirty="0">
                <a:solidFill>
                  <a:srgbClr val="000000"/>
                </a:solidFill>
                <a:latin typeface="Brandon Grotesque Medium" panose="020B0603020203060202" pitchFamily="34" charset="0"/>
              </a:rPr>
              <a:t>To </a:t>
            </a:r>
            <a:r>
              <a:rPr lang="it-IT" sz="2400" spc="-1" dirty="0" err="1">
                <a:solidFill>
                  <a:srgbClr val="000000"/>
                </a:solidFill>
                <a:latin typeface="Brandon Grotesque Medium" panose="020B0603020203060202" pitchFamily="34" charset="0"/>
              </a:rPr>
              <a:t>verify</a:t>
            </a:r>
            <a:r>
              <a:rPr lang="it-IT" sz="2400" spc="-1" dirty="0">
                <a:solidFill>
                  <a:srgbClr val="000000"/>
                </a:solidFill>
                <a:latin typeface="Brandon Grotesque Medium" panose="020B0603020203060202" pitchFamily="34" charset="0"/>
              </a:rPr>
              <a:t> </a:t>
            </a:r>
            <a:r>
              <a:rPr lang="it-IT" sz="2400" spc="-1" dirty="0" err="1">
                <a:solidFill>
                  <a:srgbClr val="000000"/>
                </a:solidFill>
                <a:latin typeface="Brandon Grotesque Medium" panose="020B0603020203060202" pitchFamily="34" charset="0"/>
              </a:rPr>
              <a:t>that</a:t>
            </a:r>
            <a:r>
              <a:rPr lang="it-IT" sz="2400" spc="-1" dirty="0">
                <a:solidFill>
                  <a:srgbClr val="000000"/>
                </a:solidFill>
                <a:latin typeface="Brandon Grotesque Medium" panose="020B0603020203060202" pitchFamily="34" charset="0"/>
              </a:rPr>
              <a:t> </a:t>
            </a:r>
            <a:r>
              <a:rPr lang="en-US" sz="2400" spc="-1" dirty="0">
                <a:solidFill>
                  <a:srgbClr val="000000"/>
                </a:solidFill>
                <a:latin typeface="Brandon Grotesque Medium" panose="020B0603020203060202" pitchFamily="34" charset="0"/>
              </a:rPr>
              <a:t>the cinder volume </a:t>
            </a:r>
            <a:r>
              <a:rPr lang="en-US" sz="2400" spc="-1" dirty="0" err="1">
                <a:solidFill>
                  <a:srgbClr val="000000"/>
                </a:solidFill>
                <a:latin typeface="Brandon Grotesque Medium" panose="020B0603020203060202" pitchFamily="34" charset="0"/>
              </a:rPr>
              <a:t>lvm</a:t>
            </a:r>
            <a:r>
              <a:rPr lang="en-US" sz="2400" spc="-1" dirty="0">
                <a:solidFill>
                  <a:srgbClr val="000000"/>
                </a:solidFill>
                <a:latin typeface="Brandon Grotesque Medium" panose="020B0603020203060202" pitchFamily="34" charset="0"/>
              </a:rPr>
              <a:t> has been created:</a:t>
            </a:r>
            <a:br>
              <a:rPr lang="en-US" sz="2400" spc="-1" dirty="0">
                <a:solidFill>
                  <a:srgbClr val="000000"/>
                </a:solidFill>
                <a:latin typeface="Calibri"/>
              </a:rPr>
            </a:b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sudo</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lvs</a:t>
            </a:r>
            <a:endPar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endParaRPr>
          </a:p>
        </p:txBody>
      </p:sp>
      <p:pic>
        <p:nvPicPr>
          <p:cNvPr id="4" name="Google Shape;162;p34">
            <a:extLst>
              <a:ext uri="{FF2B5EF4-FFF2-40B4-BE49-F238E27FC236}">
                <a16:creationId xmlns:a16="http://schemas.microsoft.com/office/drawing/2014/main" id="{DF441507-7F7C-FDA0-F4AC-9A2362139BA7}"/>
              </a:ext>
            </a:extLst>
          </p:cNvPr>
          <p:cNvPicPr preferRelativeResize="0"/>
          <p:nvPr/>
        </p:nvPicPr>
        <p:blipFill>
          <a:blip r:embed="rId2">
            <a:alphaModFix/>
          </a:blip>
          <a:stretch>
            <a:fillRect/>
          </a:stretch>
        </p:blipFill>
        <p:spPr>
          <a:xfrm>
            <a:off x="7252495" y="1361491"/>
            <a:ext cx="1104900" cy="923925"/>
          </a:xfrm>
          <a:prstGeom prst="rect">
            <a:avLst/>
          </a:prstGeom>
          <a:noFill/>
          <a:ln>
            <a:noFill/>
          </a:ln>
        </p:spPr>
      </p:pic>
      <p:pic>
        <p:nvPicPr>
          <p:cNvPr id="5" name="Google Shape;163;p34">
            <a:extLst>
              <a:ext uri="{FF2B5EF4-FFF2-40B4-BE49-F238E27FC236}">
                <a16:creationId xmlns:a16="http://schemas.microsoft.com/office/drawing/2014/main" id="{FC7E4CC0-A687-9A4B-A06B-9A3B560E16A1}"/>
              </a:ext>
            </a:extLst>
          </p:cNvPr>
          <p:cNvPicPr preferRelativeResize="0"/>
          <p:nvPr/>
        </p:nvPicPr>
        <p:blipFill>
          <a:blip r:embed="rId3">
            <a:alphaModFix/>
          </a:blip>
          <a:stretch>
            <a:fillRect/>
          </a:stretch>
        </p:blipFill>
        <p:spPr>
          <a:xfrm>
            <a:off x="7329660" y="3016538"/>
            <a:ext cx="1104900" cy="933450"/>
          </a:xfrm>
          <a:prstGeom prst="rect">
            <a:avLst/>
          </a:prstGeom>
          <a:noFill/>
          <a:ln>
            <a:noFill/>
          </a:ln>
        </p:spPr>
      </p:pic>
      <p:pic>
        <p:nvPicPr>
          <p:cNvPr id="6" name="Google Shape;164;p34">
            <a:extLst>
              <a:ext uri="{FF2B5EF4-FFF2-40B4-BE49-F238E27FC236}">
                <a16:creationId xmlns:a16="http://schemas.microsoft.com/office/drawing/2014/main" id="{0CDFCE98-8A91-B9CA-E9AC-334C4414D177}"/>
              </a:ext>
            </a:extLst>
          </p:cNvPr>
          <p:cNvPicPr preferRelativeResize="0"/>
          <p:nvPr/>
        </p:nvPicPr>
        <p:blipFill>
          <a:blip r:embed="rId4">
            <a:alphaModFix/>
          </a:blip>
          <a:stretch>
            <a:fillRect/>
          </a:stretch>
        </p:blipFill>
        <p:spPr>
          <a:xfrm>
            <a:off x="8888634" y="1361491"/>
            <a:ext cx="1095375" cy="923925"/>
          </a:xfrm>
          <a:prstGeom prst="rect">
            <a:avLst/>
          </a:prstGeom>
          <a:noFill/>
          <a:ln>
            <a:noFill/>
          </a:ln>
        </p:spPr>
      </p:pic>
      <p:pic>
        <p:nvPicPr>
          <p:cNvPr id="7" name="Google Shape;165;p34">
            <a:extLst>
              <a:ext uri="{FF2B5EF4-FFF2-40B4-BE49-F238E27FC236}">
                <a16:creationId xmlns:a16="http://schemas.microsoft.com/office/drawing/2014/main" id="{439E23AD-C0B8-FA25-5379-9E550C4B5DF7}"/>
              </a:ext>
            </a:extLst>
          </p:cNvPr>
          <p:cNvPicPr preferRelativeResize="0"/>
          <p:nvPr/>
        </p:nvPicPr>
        <p:blipFill>
          <a:blip r:embed="rId5">
            <a:alphaModFix/>
          </a:blip>
          <a:stretch>
            <a:fillRect/>
          </a:stretch>
        </p:blipFill>
        <p:spPr>
          <a:xfrm>
            <a:off x="8922203" y="3016538"/>
            <a:ext cx="1104900" cy="923925"/>
          </a:xfrm>
          <a:prstGeom prst="rect">
            <a:avLst/>
          </a:prstGeom>
          <a:noFill/>
          <a:ln>
            <a:noFill/>
          </a:ln>
        </p:spPr>
      </p:pic>
      <p:pic>
        <p:nvPicPr>
          <p:cNvPr id="8" name="Google Shape;166;p34">
            <a:extLst>
              <a:ext uri="{FF2B5EF4-FFF2-40B4-BE49-F238E27FC236}">
                <a16:creationId xmlns:a16="http://schemas.microsoft.com/office/drawing/2014/main" id="{2353DB75-FD6A-2A08-9BDC-B4FCB093FAC0}"/>
              </a:ext>
            </a:extLst>
          </p:cNvPr>
          <p:cNvPicPr preferRelativeResize="0"/>
          <p:nvPr/>
        </p:nvPicPr>
        <p:blipFill>
          <a:blip r:embed="rId6">
            <a:alphaModFix/>
          </a:blip>
          <a:stretch>
            <a:fillRect/>
          </a:stretch>
        </p:blipFill>
        <p:spPr>
          <a:xfrm>
            <a:off x="7402889" y="4563725"/>
            <a:ext cx="1104900" cy="923925"/>
          </a:xfrm>
          <a:prstGeom prst="rect">
            <a:avLst/>
          </a:prstGeom>
          <a:noFill/>
          <a:ln>
            <a:noFill/>
          </a:ln>
        </p:spPr>
      </p:pic>
      <p:pic>
        <p:nvPicPr>
          <p:cNvPr id="9" name="Google Shape;167;p34">
            <a:extLst>
              <a:ext uri="{FF2B5EF4-FFF2-40B4-BE49-F238E27FC236}">
                <a16:creationId xmlns:a16="http://schemas.microsoft.com/office/drawing/2014/main" id="{709872E8-DB31-F32A-6A9E-06CC69B665C9}"/>
              </a:ext>
            </a:extLst>
          </p:cNvPr>
          <p:cNvPicPr preferRelativeResize="0"/>
          <p:nvPr/>
        </p:nvPicPr>
        <p:blipFill>
          <a:blip r:embed="rId7">
            <a:alphaModFix/>
          </a:blip>
          <a:stretch>
            <a:fillRect/>
          </a:stretch>
        </p:blipFill>
        <p:spPr>
          <a:xfrm>
            <a:off x="10486764" y="4563725"/>
            <a:ext cx="1095375" cy="923925"/>
          </a:xfrm>
          <a:prstGeom prst="rect">
            <a:avLst/>
          </a:prstGeom>
          <a:noFill/>
          <a:ln>
            <a:noFill/>
          </a:ln>
        </p:spPr>
      </p:pic>
      <p:pic>
        <p:nvPicPr>
          <p:cNvPr id="10" name="Google Shape;168;p34">
            <a:extLst>
              <a:ext uri="{FF2B5EF4-FFF2-40B4-BE49-F238E27FC236}">
                <a16:creationId xmlns:a16="http://schemas.microsoft.com/office/drawing/2014/main" id="{83CFD91C-EE28-ED00-229B-CD151B0E3325}"/>
              </a:ext>
            </a:extLst>
          </p:cNvPr>
          <p:cNvPicPr preferRelativeResize="0"/>
          <p:nvPr/>
        </p:nvPicPr>
        <p:blipFill>
          <a:blip r:embed="rId8">
            <a:alphaModFix/>
          </a:blip>
          <a:stretch>
            <a:fillRect/>
          </a:stretch>
        </p:blipFill>
        <p:spPr>
          <a:xfrm>
            <a:off x="8949840" y="4563725"/>
            <a:ext cx="1095375" cy="923925"/>
          </a:xfrm>
          <a:prstGeom prst="rect">
            <a:avLst/>
          </a:prstGeom>
          <a:noFill/>
          <a:ln>
            <a:noFill/>
          </a:ln>
        </p:spPr>
      </p:pic>
      <p:pic>
        <p:nvPicPr>
          <p:cNvPr id="11" name="Google Shape;169;p34">
            <a:extLst>
              <a:ext uri="{FF2B5EF4-FFF2-40B4-BE49-F238E27FC236}">
                <a16:creationId xmlns:a16="http://schemas.microsoft.com/office/drawing/2014/main" id="{481F716B-840D-7A4A-9FF2-53177E9E692E}"/>
              </a:ext>
            </a:extLst>
          </p:cNvPr>
          <p:cNvPicPr preferRelativeResize="0"/>
          <p:nvPr/>
        </p:nvPicPr>
        <p:blipFill>
          <a:blip r:embed="rId9">
            <a:alphaModFix/>
          </a:blip>
          <a:stretch>
            <a:fillRect/>
          </a:stretch>
        </p:blipFill>
        <p:spPr>
          <a:xfrm>
            <a:off x="10514746" y="3026564"/>
            <a:ext cx="1104900" cy="923925"/>
          </a:xfrm>
          <a:prstGeom prst="rect">
            <a:avLst/>
          </a:prstGeom>
          <a:noFill/>
          <a:ln>
            <a:noFill/>
          </a:ln>
        </p:spPr>
      </p:pic>
      <p:pic>
        <p:nvPicPr>
          <p:cNvPr id="12" name="Google Shape;170;p34">
            <a:extLst>
              <a:ext uri="{FF2B5EF4-FFF2-40B4-BE49-F238E27FC236}">
                <a16:creationId xmlns:a16="http://schemas.microsoft.com/office/drawing/2014/main" id="{E08EC803-09E0-AB04-8348-BB0A852471E1}"/>
              </a:ext>
            </a:extLst>
          </p:cNvPr>
          <p:cNvPicPr preferRelativeResize="0"/>
          <p:nvPr/>
        </p:nvPicPr>
        <p:blipFill>
          <a:blip r:embed="rId10">
            <a:alphaModFix/>
          </a:blip>
          <a:stretch>
            <a:fillRect/>
          </a:stretch>
        </p:blipFill>
        <p:spPr>
          <a:xfrm>
            <a:off x="10514746" y="1361491"/>
            <a:ext cx="1104900" cy="923925"/>
          </a:xfrm>
          <a:prstGeom prst="rect">
            <a:avLst/>
          </a:prstGeom>
          <a:noFill/>
          <a:ln>
            <a:noFill/>
          </a:ln>
        </p:spPr>
      </p:pic>
      <p:sp>
        <p:nvSpPr>
          <p:cNvPr id="13" name="Google Shape;171;p34">
            <a:extLst>
              <a:ext uri="{FF2B5EF4-FFF2-40B4-BE49-F238E27FC236}">
                <a16:creationId xmlns:a16="http://schemas.microsoft.com/office/drawing/2014/main" id="{B85C8CB6-6EB9-2475-D551-D642DC5774B4}"/>
              </a:ext>
            </a:extLst>
          </p:cNvPr>
          <p:cNvSpPr txBox="1"/>
          <p:nvPr/>
        </p:nvSpPr>
        <p:spPr>
          <a:xfrm>
            <a:off x="7098303" y="2643274"/>
            <a:ext cx="1557969" cy="18574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600" dirty="0">
                <a:latin typeface="Brandon Grotesque Medium" panose="020B0603020203060202" pitchFamily="34" charset="0"/>
                <a:ea typeface="Helvetica Neue Light"/>
                <a:cs typeface="Helvetica Neue Light"/>
                <a:sym typeface="Helvetica Neue Light"/>
              </a:rPr>
              <a:t>Nova - compute</a:t>
            </a:r>
            <a:endParaRPr lang="en-US" sz="1600" dirty="0">
              <a:latin typeface="Brandon Grotesque Medium" panose="020B0603020203060202" pitchFamily="34" charset="0"/>
              <a:ea typeface="Helvetica Neue Light"/>
              <a:cs typeface="Helvetica Neue Light"/>
            </a:endParaRPr>
          </a:p>
        </p:txBody>
      </p:sp>
      <p:sp>
        <p:nvSpPr>
          <p:cNvPr id="14" name="Google Shape;172;p34">
            <a:extLst>
              <a:ext uri="{FF2B5EF4-FFF2-40B4-BE49-F238E27FC236}">
                <a16:creationId xmlns:a16="http://schemas.microsoft.com/office/drawing/2014/main" id="{2761EC37-F68E-3FCE-65EE-EA7264787AE6}"/>
              </a:ext>
            </a:extLst>
          </p:cNvPr>
          <p:cNvSpPr txBox="1"/>
          <p:nvPr/>
        </p:nvSpPr>
        <p:spPr>
          <a:xfrm>
            <a:off x="7134601" y="4036931"/>
            <a:ext cx="1643763" cy="18612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600">
                <a:latin typeface="Brandon Grotesque Medium" panose="020B0603020203060202" pitchFamily="34" charset="0"/>
                <a:ea typeface="Helvetica Neue Light"/>
                <a:cs typeface="Helvetica Neue Light"/>
                <a:sym typeface="Helvetica Neue Light"/>
              </a:rPr>
              <a:t>Ironic - </a:t>
            </a:r>
            <a:r>
              <a:rPr lang="en" sz="1600" err="1">
                <a:latin typeface="Brandon Grotesque Medium" panose="020B0603020203060202" pitchFamily="34" charset="0"/>
                <a:ea typeface="Helvetica Neue Light"/>
                <a:cs typeface="Helvetica Neue Light"/>
                <a:sym typeface="Helvetica Neue Light"/>
              </a:rPr>
              <a:t>baremetal</a:t>
            </a:r>
            <a:endParaRPr lang="en-US" sz="1600">
              <a:latin typeface="Brandon Grotesque Medium" panose="020B0603020203060202" pitchFamily="34" charset="0"/>
              <a:ea typeface="Helvetica Neue Light"/>
              <a:cs typeface="Helvetica Neue Light"/>
            </a:endParaRPr>
          </a:p>
        </p:txBody>
      </p:sp>
      <p:sp>
        <p:nvSpPr>
          <p:cNvPr id="15" name="Google Shape;173;p34">
            <a:extLst>
              <a:ext uri="{FF2B5EF4-FFF2-40B4-BE49-F238E27FC236}">
                <a16:creationId xmlns:a16="http://schemas.microsoft.com/office/drawing/2014/main" id="{2A6122E4-1F8F-74DF-8E2A-3951EF95BB50}"/>
              </a:ext>
            </a:extLst>
          </p:cNvPr>
          <p:cNvSpPr txBox="1"/>
          <p:nvPr/>
        </p:nvSpPr>
        <p:spPr>
          <a:xfrm>
            <a:off x="7262087" y="5556072"/>
            <a:ext cx="1356300" cy="1761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600" dirty="0">
                <a:latin typeface="Brandon Grotesque Medium" panose="020B0603020203060202" pitchFamily="34" charset="0"/>
                <a:ea typeface="Helvetica Neue Light"/>
                <a:cs typeface="Helvetica Neue Light"/>
                <a:sym typeface="Helvetica Neue Light"/>
              </a:rPr>
              <a:t>Neutron - network</a:t>
            </a:r>
            <a:endParaRPr lang="en-US" sz="1600" dirty="0">
              <a:latin typeface="Brandon Grotesque Medium" panose="020B0603020203060202" pitchFamily="34" charset="0"/>
              <a:ea typeface="Helvetica Neue Light"/>
              <a:cs typeface="Helvetica Neue Light"/>
            </a:endParaRPr>
          </a:p>
        </p:txBody>
      </p:sp>
      <p:sp>
        <p:nvSpPr>
          <p:cNvPr id="16" name="Google Shape;174;p34">
            <a:extLst>
              <a:ext uri="{FF2B5EF4-FFF2-40B4-BE49-F238E27FC236}">
                <a16:creationId xmlns:a16="http://schemas.microsoft.com/office/drawing/2014/main" id="{EE619072-8AD8-6F4F-9B6D-9794E4C8CCC3}"/>
              </a:ext>
            </a:extLst>
          </p:cNvPr>
          <p:cNvSpPr txBox="1"/>
          <p:nvPr/>
        </p:nvSpPr>
        <p:spPr>
          <a:xfrm>
            <a:off x="8939183" y="5555311"/>
            <a:ext cx="1162500" cy="1761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600">
                <a:latin typeface="Brandon Grotesque Medium" panose="020B0603020203060202" pitchFamily="34" charset="0"/>
                <a:ea typeface="Helvetica Neue Light"/>
                <a:cs typeface="Helvetica Neue Light"/>
                <a:sym typeface="Helvetica Neue Light"/>
              </a:rPr>
              <a:t>Designate - DNS</a:t>
            </a:r>
            <a:endParaRPr lang="en-US" sz="1600">
              <a:latin typeface="Brandon Grotesque Medium" panose="020B0603020203060202" pitchFamily="34" charset="0"/>
              <a:ea typeface="Helvetica Neue Light"/>
              <a:cs typeface="Helvetica Neue Light"/>
            </a:endParaRPr>
          </a:p>
        </p:txBody>
      </p:sp>
      <p:sp>
        <p:nvSpPr>
          <p:cNvPr id="17" name="Google Shape;175;p34">
            <a:extLst>
              <a:ext uri="{FF2B5EF4-FFF2-40B4-BE49-F238E27FC236}">
                <a16:creationId xmlns:a16="http://schemas.microsoft.com/office/drawing/2014/main" id="{FB82379D-0A47-79E2-AABA-972B53ADB3A1}"/>
              </a:ext>
            </a:extLst>
          </p:cNvPr>
          <p:cNvSpPr txBox="1"/>
          <p:nvPr/>
        </p:nvSpPr>
        <p:spPr>
          <a:xfrm>
            <a:off x="8760234" y="2661803"/>
            <a:ext cx="1548322" cy="18574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600">
                <a:latin typeface="Brandon Grotesque Medium" panose="020B0603020203060202" pitchFamily="34" charset="0"/>
                <a:ea typeface="Helvetica Neue Light"/>
                <a:cs typeface="Helvetica Neue Light"/>
                <a:sym typeface="Helvetica Neue Light"/>
              </a:rPr>
              <a:t>Cinder - volumes</a:t>
            </a:r>
            <a:endParaRPr lang="en-US" sz="1600">
              <a:latin typeface="Brandon Grotesque Medium" panose="020B0603020203060202" pitchFamily="34" charset="0"/>
              <a:ea typeface="Helvetica Neue Light"/>
              <a:cs typeface="Helvetica Neue Light"/>
            </a:endParaRPr>
          </a:p>
        </p:txBody>
      </p:sp>
      <p:sp>
        <p:nvSpPr>
          <p:cNvPr id="18" name="Google Shape;176;p34">
            <a:extLst>
              <a:ext uri="{FF2B5EF4-FFF2-40B4-BE49-F238E27FC236}">
                <a16:creationId xmlns:a16="http://schemas.microsoft.com/office/drawing/2014/main" id="{D66A9FC5-811B-8F7A-90E1-965104D12C2F}"/>
              </a:ext>
            </a:extLst>
          </p:cNvPr>
          <p:cNvSpPr txBox="1"/>
          <p:nvPr/>
        </p:nvSpPr>
        <p:spPr>
          <a:xfrm>
            <a:off x="8923066" y="4041119"/>
            <a:ext cx="1373051" cy="276363"/>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600">
                <a:latin typeface="Brandon Grotesque Medium" panose="020B0603020203060202" pitchFamily="34" charset="0"/>
                <a:ea typeface="Helvetica Neue Light"/>
                <a:cs typeface="Helvetica Neue Light"/>
                <a:sym typeface="Helvetica Neue Light"/>
              </a:rPr>
              <a:t>Manila - </a:t>
            </a:r>
            <a:r>
              <a:rPr lang="en" sz="1600" err="1">
                <a:latin typeface="Brandon Grotesque Medium" panose="020B0603020203060202" pitchFamily="34" charset="0"/>
                <a:ea typeface="Helvetica Neue Light"/>
                <a:cs typeface="Helvetica Neue Light"/>
                <a:sym typeface="Helvetica Neue Light"/>
              </a:rPr>
              <a:t>fileshare</a:t>
            </a:r>
            <a:endParaRPr lang="en-US" sz="1600">
              <a:latin typeface="Brandon Grotesque Medium" panose="020B0603020203060202" pitchFamily="34" charset="0"/>
              <a:ea typeface="Helvetica Neue Light"/>
              <a:cs typeface="Helvetica Neue Light"/>
            </a:endParaRPr>
          </a:p>
        </p:txBody>
      </p:sp>
      <p:sp>
        <p:nvSpPr>
          <p:cNvPr id="19" name="Google Shape;177;p34">
            <a:extLst>
              <a:ext uri="{FF2B5EF4-FFF2-40B4-BE49-F238E27FC236}">
                <a16:creationId xmlns:a16="http://schemas.microsoft.com/office/drawing/2014/main" id="{57675AF5-69EF-9BE8-14ED-C9A94F3E5295}"/>
              </a:ext>
            </a:extLst>
          </p:cNvPr>
          <p:cNvSpPr txBox="1"/>
          <p:nvPr/>
        </p:nvSpPr>
        <p:spPr>
          <a:xfrm>
            <a:off x="10485946" y="2700209"/>
            <a:ext cx="1490449" cy="1761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600">
                <a:latin typeface="Brandon Grotesque Medium" panose="020B0603020203060202" pitchFamily="34" charset="0"/>
                <a:ea typeface="Helvetica Neue Light"/>
                <a:cs typeface="Helvetica Neue Light"/>
                <a:sym typeface="Helvetica Neue Light"/>
              </a:rPr>
              <a:t>Glance - images</a:t>
            </a:r>
            <a:endParaRPr sz="1600">
              <a:latin typeface="Brandon Grotesque Medium" panose="020B0603020203060202" pitchFamily="34" charset="0"/>
              <a:ea typeface="Helvetica Neue Light"/>
              <a:cs typeface="Helvetica Neue Light"/>
              <a:sym typeface="Helvetica Neue Light"/>
            </a:endParaRPr>
          </a:p>
        </p:txBody>
      </p:sp>
      <p:sp>
        <p:nvSpPr>
          <p:cNvPr id="20" name="Google Shape;178;p34">
            <a:extLst>
              <a:ext uri="{FF2B5EF4-FFF2-40B4-BE49-F238E27FC236}">
                <a16:creationId xmlns:a16="http://schemas.microsoft.com/office/drawing/2014/main" id="{3182744E-F6F3-ED86-E937-A45366064CEE}"/>
              </a:ext>
            </a:extLst>
          </p:cNvPr>
          <p:cNvSpPr txBox="1"/>
          <p:nvPr/>
        </p:nvSpPr>
        <p:spPr>
          <a:xfrm>
            <a:off x="10482215" y="4080463"/>
            <a:ext cx="1305000" cy="1761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600">
                <a:latin typeface="Brandon Grotesque Medium" panose="020B0603020203060202" pitchFamily="34" charset="0"/>
                <a:ea typeface="Helvetica Neue Light"/>
                <a:cs typeface="Helvetica Neue Light"/>
                <a:sym typeface="Helvetica Neue Light"/>
              </a:rPr>
              <a:t>Keystone - identity</a:t>
            </a:r>
            <a:endParaRPr lang="en-US" sz="1600">
              <a:latin typeface="Brandon Grotesque Medium" panose="020B0603020203060202" pitchFamily="34" charset="0"/>
              <a:ea typeface="Helvetica Neue Light"/>
              <a:cs typeface="Helvetica Neue Light"/>
            </a:endParaRPr>
          </a:p>
        </p:txBody>
      </p:sp>
      <p:sp>
        <p:nvSpPr>
          <p:cNvPr id="21" name="Google Shape;179;p34">
            <a:extLst>
              <a:ext uri="{FF2B5EF4-FFF2-40B4-BE49-F238E27FC236}">
                <a16:creationId xmlns:a16="http://schemas.microsoft.com/office/drawing/2014/main" id="{6A395A82-339A-F2C8-CCD3-A2B51E1DD3EB}"/>
              </a:ext>
            </a:extLst>
          </p:cNvPr>
          <p:cNvSpPr txBox="1"/>
          <p:nvPr/>
        </p:nvSpPr>
        <p:spPr>
          <a:xfrm>
            <a:off x="10238757" y="5554168"/>
            <a:ext cx="1671600" cy="1761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600">
                <a:latin typeface="Brandon Grotesque Medium" panose="020B0603020203060202" pitchFamily="34" charset="0"/>
                <a:ea typeface="Helvetica Neue Light"/>
                <a:cs typeface="Helvetica Neue Light"/>
                <a:sym typeface="Helvetica Neue Light"/>
              </a:rPr>
              <a:t>Octavia - </a:t>
            </a:r>
            <a:r>
              <a:rPr lang="en" sz="1600" err="1">
                <a:latin typeface="Brandon Grotesque Medium" panose="020B0603020203060202" pitchFamily="34" charset="0"/>
                <a:ea typeface="Helvetica Neue Light"/>
                <a:cs typeface="Helvetica Neue Light"/>
                <a:sym typeface="Helvetica Neue Light"/>
              </a:rPr>
              <a:t>loadbalancers</a:t>
            </a:r>
            <a:endParaRPr lang="en-US" sz="1600" err="1">
              <a:latin typeface="Brandon Grotesque Medium" panose="020B0603020203060202" pitchFamily="34" charset="0"/>
              <a:ea typeface="Helvetica Neue Light"/>
              <a:cs typeface="Helvetica Neue Light"/>
            </a:endParaRPr>
          </a:p>
        </p:txBody>
      </p:sp>
    </p:spTree>
    <p:extLst>
      <p:ext uri="{BB962C8B-B14F-4D97-AF65-F5344CB8AC3E}">
        <p14:creationId xmlns:p14="http://schemas.microsoft.com/office/powerpoint/2010/main" val="994183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DF223D-07E9-C4C5-A4B4-70E861A0971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7410F2-B405-BFCA-C959-DFCC6E7CEDB1}"/>
              </a:ext>
            </a:extLst>
          </p:cNvPr>
          <p:cNvSpPr>
            <a:spLocks noGrp="1"/>
          </p:cNvSpPr>
          <p:nvPr>
            <p:ph type="title"/>
          </p:nvPr>
        </p:nvSpPr>
        <p:spPr/>
        <p:txBody>
          <a:bodyPr/>
          <a:lstStyle/>
          <a:p>
            <a:r>
              <a:rPr lang="en-US" dirty="0"/>
              <a:t>Overcloud Administration –</a:t>
            </a:r>
            <a:br>
              <a:rPr lang="en-US" dirty="0"/>
            </a:br>
            <a:r>
              <a:rPr lang="en-US" dirty="0"/>
              <a:t>Logging into OpenStack</a:t>
            </a:r>
            <a:endParaRPr lang="it-IT" dirty="0"/>
          </a:p>
        </p:txBody>
      </p:sp>
      <p:sp>
        <p:nvSpPr>
          <p:cNvPr id="3" name="PlaceHolder 2">
            <a:extLst>
              <a:ext uri="{FF2B5EF4-FFF2-40B4-BE49-F238E27FC236}">
                <a16:creationId xmlns:a16="http://schemas.microsoft.com/office/drawing/2014/main" id="{E2481881-CB8F-285D-0D39-9533798A6C19}"/>
              </a:ext>
            </a:extLst>
          </p:cNvPr>
          <p:cNvSpPr txBox="1">
            <a:spLocks/>
          </p:cNvSpPr>
          <p:nvPr/>
        </p:nvSpPr>
        <p:spPr>
          <a:xfrm>
            <a:off x="457200" y="1600200"/>
            <a:ext cx="7283450"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nSpc>
                <a:spcPct val="100000"/>
              </a:lnSpc>
              <a:spcBef>
                <a:spcPts val="641"/>
              </a:spcBef>
            </a:pPr>
            <a:endParaRPr lang="en-US" sz="2400" spc="-1" dirty="0">
              <a:solidFill>
                <a:srgbClr val="000000"/>
              </a:solidFill>
              <a:latin typeface="Brandon Grotesque Medium" panose="020B0603020203060202" pitchFamily="34" charset="0"/>
            </a:endParaRP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To access </a:t>
            </a:r>
            <a:r>
              <a:rPr lang="en-US" sz="2400" spc="-1" dirty="0" err="1">
                <a:solidFill>
                  <a:srgbClr val="000000"/>
                </a:solidFill>
                <a:latin typeface="Brandon Grotesque Medium" panose="020B0603020203060202" pitchFamily="34" charset="0"/>
              </a:rPr>
              <a:t>Openstack</a:t>
            </a:r>
            <a:r>
              <a:rPr lang="en-US" sz="2400" spc="-1" dirty="0">
                <a:solidFill>
                  <a:srgbClr val="000000"/>
                </a:solidFill>
                <a:latin typeface="Brandon Grotesque Medium" panose="020B0603020203060202" pitchFamily="34" charset="0"/>
              </a:rPr>
              <a:t> using the GUI, we can connect to Horizon using the IP specified as </a:t>
            </a:r>
            <a:r>
              <a:rPr lang="en-US" sz="2400" spc="-1" dirty="0" err="1">
                <a:solidFill>
                  <a:srgbClr val="000000"/>
                </a:solidFill>
                <a:latin typeface="Brandon Grotesque Medium" panose="020B0603020203060202" pitchFamily="34" charset="0"/>
              </a:rPr>
              <a:t>internal_vip_address</a:t>
            </a:r>
            <a:r>
              <a:rPr lang="en-US" sz="2400" spc="-1" dirty="0">
                <a:solidFill>
                  <a:srgbClr val="000000"/>
                </a:solidFill>
                <a:latin typeface="Brandon Grotesque Medium" panose="020B0603020203060202" pitchFamily="34" charset="0"/>
              </a:rPr>
              <a:t>. </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A username and password will be requested. </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Both the IP, username and password can be found in the admin-openrc.sh file.</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This file is generally sourced and used to enable authentication for </a:t>
            </a:r>
            <a:r>
              <a:rPr lang="en-US" sz="2400" spc="-1" dirty="0" err="1">
                <a:solidFill>
                  <a:srgbClr val="000000"/>
                </a:solidFill>
                <a:latin typeface="Brandon Grotesque Medium" panose="020B0603020203060202" pitchFamily="34" charset="0"/>
              </a:rPr>
              <a:t>openstack</a:t>
            </a:r>
            <a:r>
              <a:rPr lang="en-US" sz="2400" spc="-1" dirty="0">
                <a:solidFill>
                  <a:srgbClr val="000000"/>
                </a:solidFill>
                <a:latin typeface="Brandon Grotesque Medium" panose="020B0603020203060202" pitchFamily="34" charset="0"/>
              </a:rPr>
              <a:t> CLI.</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Authentication is provided through Keystone.</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File path: </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/etc/kolla/admin-openrc.sh</a:t>
            </a:r>
          </a:p>
        </p:txBody>
      </p:sp>
      <p:pic>
        <p:nvPicPr>
          <p:cNvPr id="7" name="Picture 6" descr="A green turtle with black outline&#10;&#10;AI-generated content may be incorrect.">
            <a:extLst>
              <a:ext uri="{FF2B5EF4-FFF2-40B4-BE49-F238E27FC236}">
                <a16:creationId xmlns:a16="http://schemas.microsoft.com/office/drawing/2014/main" id="{83DE743E-74D9-F7C7-2BA4-F93C5D6C7E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0650" y="1751856"/>
            <a:ext cx="4222247" cy="4222247"/>
          </a:xfrm>
          <a:prstGeom prst="rect">
            <a:avLst/>
          </a:prstGeom>
        </p:spPr>
      </p:pic>
    </p:spTree>
    <p:extLst>
      <p:ext uri="{BB962C8B-B14F-4D97-AF65-F5344CB8AC3E}">
        <p14:creationId xmlns:p14="http://schemas.microsoft.com/office/powerpoint/2010/main" val="3818006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978E96-AAA4-96DF-ADEE-857F3D2DDE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B954F1-0DA8-90DA-5421-78443B258E02}"/>
              </a:ext>
            </a:extLst>
          </p:cNvPr>
          <p:cNvSpPr>
            <a:spLocks noGrp="1"/>
          </p:cNvSpPr>
          <p:nvPr>
            <p:ph type="title"/>
          </p:nvPr>
        </p:nvSpPr>
        <p:spPr/>
        <p:txBody>
          <a:bodyPr/>
          <a:lstStyle/>
          <a:p>
            <a:r>
              <a:rPr lang="en-US" dirty="0"/>
              <a:t>Overcloud Administration –</a:t>
            </a:r>
            <a:br>
              <a:rPr lang="en-US" dirty="0"/>
            </a:br>
            <a:r>
              <a:rPr lang="en-US" dirty="0"/>
              <a:t>Generating Your Setup</a:t>
            </a:r>
            <a:endParaRPr lang="it-IT" dirty="0"/>
          </a:p>
        </p:txBody>
      </p:sp>
      <p:sp>
        <p:nvSpPr>
          <p:cNvPr id="3" name="PlaceHolder 2">
            <a:extLst>
              <a:ext uri="{FF2B5EF4-FFF2-40B4-BE49-F238E27FC236}">
                <a16:creationId xmlns:a16="http://schemas.microsoft.com/office/drawing/2014/main" id="{8EB3FFEB-918F-772D-145B-813E6B7E165A}"/>
              </a:ext>
            </a:extLst>
          </p:cNvPr>
          <p:cNvSpPr txBox="1">
            <a:spLocks/>
          </p:cNvSpPr>
          <p:nvPr/>
        </p:nvSpPr>
        <p:spPr>
          <a:xfrm>
            <a:off x="457200" y="1600200"/>
            <a:ext cx="8229240"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marL="342900" indent="-342900">
              <a:lnSpc>
                <a:spcPct val="100000"/>
              </a:lnSpc>
              <a:spcBef>
                <a:spcPts val="641"/>
              </a:spcBef>
              <a:buFont typeface="Arial" panose="020B0604020202020204" pitchFamily="34" charset="0"/>
              <a:buChar char="•"/>
            </a:pPr>
            <a:r>
              <a:rPr lang="en-US" sz="2400" spc="-1" dirty="0">
                <a:solidFill>
                  <a:srgbClr val="000000"/>
                </a:solidFill>
                <a:latin typeface="Brandon Grotesque Medium" panose="020B0603020203060202" pitchFamily="34" charset="0"/>
              </a:rPr>
              <a:t>Install the </a:t>
            </a:r>
            <a:r>
              <a:rPr lang="en-US" sz="2400" spc="-1" dirty="0" err="1">
                <a:solidFill>
                  <a:srgbClr val="000000"/>
                </a:solidFill>
                <a:latin typeface="Brandon Grotesque Medium" panose="020B0603020203060202" pitchFamily="34" charset="0"/>
              </a:rPr>
              <a:t>openstack</a:t>
            </a:r>
            <a:r>
              <a:rPr lang="en-US" sz="2400" spc="-1" dirty="0">
                <a:solidFill>
                  <a:srgbClr val="000000"/>
                </a:solidFill>
                <a:latin typeface="Brandon Grotesque Medium" panose="020B0603020203060202" pitchFamily="34" charset="0"/>
              </a:rPr>
              <a:t> cli:</a:t>
            </a:r>
            <a:br>
              <a:rPr lang="en-US" sz="2400" spc="-1" dirty="0">
                <a:solidFill>
                  <a:srgbClr val="000000"/>
                </a:solidFill>
                <a:latin typeface="Brandon Grotesque Medium" panose="020B0603020203060202" pitchFamily="34" charset="0"/>
              </a:rPr>
            </a:br>
            <a:r>
              <a:rPr lang="en-US" sz="1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pip install python-</a:t>
            </a:r>
            <a:r>
              <a:rPr lang="en-US" sz="18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openstackclient</a:t>
            </a:r>
            <a:r>
              <a:rPr lang="en-US" sz="18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-c https://releases.openstack.org/constraints/upper/master</a:t>
            </a:r>
          </a:p>
          <a:p>
            <a:pPr marL="342900" indent="-342900">
              <a:lnSpc>
                <a:spcPct val="100000"/>
              </a:lnSpc>
              <a:spcBef>
                <a:spcPts val="641"/>
              </a:spcBef>
              <a:buFont typeface="Arial" panose="020B0604020202020204" pitchFamily="34" charset="0"/>
              <a:buChar char="•"/>
            </a:pPr>
            <a:r>
              <a:rPr lang="en-US" sz="2400" spc="-1" dirty="0">
                <a:solidFill>
                  <a:srgbClr val="000000"/>
                </a:solidFill>
                <a:latin typeface="Brandon Grotesque Medium" panose="020B0603020203060202" pitchFamily="34" charset="0"/>
              </a:rPr>
              <a:t>As previously mentioned, to administrate </a:t>
            </a:r>
            <a:r>
              <a:rPr lang="en-US" sz="2400" spc="-1" dirty="0" err="1">
                <a:solidFill>
                  <a:srgbClr val="000000"/>
                </a:solidFill>
                <a:latin typeface="Brandon Grotesque Medium" panose="020B0603020203060202" pitchFamily="34" charset="0"/>
              </a:rPr>
              <a:t>Openstack</a:t>
            </a:r>
            <a:r>
              <a:rPr lang="en-US" sz="2400" spc="-1" dirty="0">
                <a:solidFill>
                  <a:srgbClr val="000000"/>
                </a:solidFill>
                <a:latin typeface="Brandon Grotesque Medium" panose="020B0603020203060202" pitchFamily="34" charset="0"/>
              </a:rPr>
              <a:t> we need to source the credential files:</a:t>
            </a:r>
            <a:br>
              <a:rPr lang="en-US" sz="2400" spc="-1" dirty="0">
                <a:solidFill>
                  <a:srgbClr val="000000"/>
                </a:solidFill>
                <a:latin typeface="Brandon Grotesque Medium" panose="020B0603020203060202" pitchFamily="34" charset="0"/>
              </a:rPr>
            </a:b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source /etc/kolla/admin-openrc.sh</a:t>
            </a:r>
          </a:p>
          <a:p>
            <a:pPr marL="342900" indent="-342900">
              <a:lnSpc>
                <a:spcPct val="100000"/>
              </a:lnSpc>
              <a:spcBef>
                <a:spcPts val="641"/>
              </a:spcBef>
              <a:buFont typeface="Arial" panose="020B0604020202020204" pitchFamily="34" charset="0"/>
              <a:buChar char="•"/>
            </a:pPr>
            <a:r>
              <a:rPr lang="en-US" sz="2400" spc="-1" dirty="0">
                <a:solidFill>
                  <a:srgbClr val="000000"/>
                </a:solidFill>
                <a:latin typeface="Brandon Grotesque Medium" panose="020B0603020203060202" pitchFamily="34" charset="0"/>
              </a:rPr>
              <a:t>Then we can execute this bash script to generate automatically some basic resources:</a:t>
            </a:r>
            <a:br>
              <a:rPr lang="en-US" sz="2400" spc="-1" dirty="0">
                <a:solidFill>
                  <a:srgbClr val="000000"/>
                </a:solidFill>
                <a:latin typeface="Brandon Grotesque Medium" panose="020B0603020203060202" pitchFamily="34" charset="0"/>
              </a:rPr>
            </a:br>
            <a:r>
              <a:rPr lang="en-US" sz="2400" spc="-1" dirty="0">
                <a:solidFill>
                  <a:srgbClr val="000000"/>
                </a:solidFill>
                <a:latin typeface="Cascadia Code" panose="020B0609020000020004" pitchFamily="49" charset="0"/>
              </a:rPr>
              <a:t>./</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init-runonce.sh</a:t>
            </a:r>
            <a:endPar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299647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E406DC-A7AF-9655-BEDE-F77D74DD78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227A4A-68E2-1918-0911-3A9CD13C7CA0}"/>
              </a:ext>
            </a:extLst>
          </p:cNvPr>
          <p:cNvSpPr>
            <a:spLocks noGrp="1"/>
          </p:cNvSpPr>
          <p:nvPr>
            <p:ph type="title"/>
          </p:nvPr>
        </p:nvSpPr>
        <p:spPr/>
        <p:txBody>
          <a:bodyPr/>
          <a:lstStyle/>
          <a:p>
            <a:r>
              <a:rPr lang="en-US" dirty="0"/>
              <a:t>Overcloud Administration –</a:t>
            </a:r>
            <a:br>
              <a:rPr lang="en-US" dirty="0"/>
            </a:br>
            <a:r>
              <a:rPr lang="en-US" dirty="0"/>
              <a:t>Connecting to the Instance</a:t>
            </a:r>
            <a:endParaRPr lang="it-IT" dirty="0"/>
          </a:p>
        </p:txBody>
      </p:sp>
      <p:sp>
        <p:nvSpPr>
          <p:cNvPr id="3" name="PlaceHolder 2">
            <a:extLst>
              <a:ext uri="{FF2B5EF4-FFF2-40B4-BE49-F238E27FC236}">
                <a16:creationId xmlns:a16="http://schemas.microsoft.com/office/drawing/2014/main" id="{134F53A2-8292-7826-9DCB-32685D117083}"/>
              </a:ext>
            </a:extLst>
          </p:cNvPr>
          <p:cNvSpPr txBox="1">
            <a:spLocks/>
          </p:cNvSpPr>
          <p:nvPr/>
        </p:nvSpPr>
        <p:spPr>
          <a:xfrm>
            <a:off x="457200" y="1600200"/>
            <a:ext cx="10725150"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marL="342900" indent="-342900">
              <a:lnSpc>
                <a:spcPct val="100000"/>
              </a:lnSpc>
              <a:spcBef>
                <a:spcPts val="641"/>
              </a:spcBef>
              <a:buFont typeface="Arial" panose="020B0604020202020204" pitchFamily="34" charset="0"/>
              <a:buChar char="•"/>
            </a:pPr>
            <a:endParaRPr lang="en-US" sz="2400" spc="-1" dirty="0">
              <a:solidFill>
                <a:srgbClr val="000000"/>
              </a:solidFill>
              <a:latin typeface="Brandon Grotesque Medium" panose="020B0603020203060202" pitchFamily="34" charset="0"/>
            </a:endParaRPr>
          </a:p>
          <a:p>
            <a:pPr marL="342900" indent="-342900">
              <a:lnSpc>
                <a:spcPct val="100000"/>
              </a:lnSpc>
              <a:spcBef>
                <a:spcPts val="641"/>
              </a:spcBef>
              <a:buFont typeface="Arial" panose="020B0604020202020204" pitchFamily="34" charset="0"/>
              <a:buChar char="•"/>
            </a:pPr>
            <a:r>
              <a:rPr lang="en-US" sz="2400" spc="-1" dirty="0">
                <a:solidFill>
                  <a:srgbClr val="000000"/>
                </a:solidFill>
                <a:latin typeface="Brandon Grotesque Medium" panose="020B0603020203060202" pitchFamily="34" charset="0"/>
              </a:rPr>
              <a:t>To connect to the instance, we need to use SSH</a:t>
            </a:r>
          </a:p>
          <a:p>
            <a:pPr marL="342900" indent="-342900">
              <a:lnSpc>
                <a:spcPct val="100000"/>
              </a:lnSpc>
              <a:spcBef>
                <a:spcPts val="641"/>
              </a:spcBef>
              <a:buFont typeface="Arial" panose="020B0604020202020204" pitchFamily="34" charset="0"/>
              <a:buChar char="•"/>
            </a:pPr>
            <a:r>
              <a:rPr lang="en-US" sz="2400" spc="-1" dirty="0">
                <a:solidFill>
                  <a:srgbClr val="000000"/>
                </a:solidFill>
                <a:latin typeface="Brandon Grotesque Medium" panose="020B0603020203060202" pitchFamily="34" charset="0"/>
              </a:rPr>
              <a:t>The VM’s OS is a </a:t>
            </a:r>
            <a:r>
              <a:rPr lang="en-US" sz="2400" spc="-1" dirty="0" err="1">
                <a:solidFill>
                  <a:srgbClr val="000000"/>
                </a:solidFill>
                <a:latin typeface="Brandon Grotesque Medium" panose="020B0603020203060202" pitchFamily="34" charset="0"/>
              </a:rPr>
              <a:t>cirrOS</a:t>
            </a:r>
            <a:r>
              <a:rPr lang="en-US" sz="2400" spc="-1" dirty="0">
                <a:solidFill>
                  <a:srgbClr val="000000"/>
                </a:solidFill>
                <a:latin typeface="Brandon Grotesque Medium" panose="020B0603020203060202" pitchFamily="34" charset="0"/>
              </a:rPr>
              <a:t>, therefore we will be using user ubuntu</a:t>
            </a:r>
            <a:br>
              <a:rPr lang="en-US" sz="2400" spc="-1" dirty="0">
                <a:solidFill>
                  <a:srgbClr val="000000"/>
                </a:solidFill>
                <a:latin typeface="Brandon Grotesque Medium" panose="020B0603020203060202" pitchFamily="34" charset="0"/>
              </a:rPr>
            </a:br>
            <a:r>
              <a:rPr lang="en-US" sz="2400" spc="-1" dirty="0">
                <a:solidFill>
                  <a:srgbClr val="000000"/>
                </a:solidFill>
                <a:latin typeface="Brandon Grotesque Medium" panose="020B0603020203060202" pitchFamily="34" charset="0"/>
              </a:rPr>
              <a:t>The keypair was automatically generated by the </a:t>
            </a:r>
            <a:r>
              <a:rPr lang="en-US" sz="2400" spc="-1" dirty="0" err="1">
                <a:solidFill>
                  <a:srgbClr val="000000"/>
                </a:solidFill>
                <a:latin typeface="Brandon Grotesque Medium" panose="020B0603020203060202" pitchFamily="34" charset="0"/>
              </a:rPr>
              <a:t>init-runonce.sh</a:t>
            </a:r>
            <a:r>
              <a:rPr lang="en-US" sz="2400" spc="-1" dirty="0">
                <a:solidFill>
                  <a:srgbClr val="000000"/>
                </a:solidFill>
                <a:latin typeface="Brandon Grotesque Medium" panose="020B0603020203060202" pitchFamily="34" charset="0"/>
              </a:rPr>
              <a:t> script and is stored in</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openstack</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/e4user/keys/ </a:t>
            </a:r>
            <a:endParaRPr lang="en-US" sz="24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endParaRPr>
          </a:p>
          <a:p>
            <a:pPr marL="342900" indent="-342900">
              <a:lnSpc>
                <a:spcPct val="100000"/>
              </a:lnSpc>
              <a:spcBef>
                <a:spcPts val="641"/>
              </a:spcBef>
              <a:buFont typeface="Arial" panose="020B0604020202020204" pitchFamily="34" charset="0"/>
              <a:buChar char="•"/>
            </a:pPr>
            <a:r>
              <a:rPr lang="en-US" sz="24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The only thing that we do not know is the IP of the machine, to know  it we just use:</a:t>
            </a:r>
            <a:br>
              <a:rPr lang="en-US" sz="24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b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openstack</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server list</a:t>
            </a:r>
          </a:p>
          <a:p>
            <a:pPr marL="342900" indent="-342900">
              <a:lnSpc>
                <a:spcPct val="100000"/>
              </a:lnSpc>
              <a:spcBef>
                <a:spcPts val="641"/>
              </a:spcBef>
              <a:buFont typeface="Arial" panose="020B0604020202020204" pitchFamily="34" charset="0"/>
              <a:buChar char="•"/>
            </a:pPr>
            <a:r>
              <a:rPr lang="en-US" sz="24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The command will display the info of the machine and it’s IP</a:t>
            </a:r>
          </a:p>
          <a:p>
            <a:pPr marL="342900" indent="-342900">
              <a:lnSpc>
                <a:spcPct val="100000"/>
              </a:lnSpc>
              <a:spcBef>
                <a:spcPts val="641"/>
              </a:spcBef>
              <a:buFont typeface="Arial" panose="020B0604020202020204" pitchFamily="34" charset="0"/>
              <a:buChar char="•"/>
            </a:pPr>
            <a:r>
              <a:rPr lang="en-US" sz="24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t>To connect we do:</a:t>
            </a:r>
            <a:br>
              <a:rPr lang="en-US" sz="2400" spc="-1" dirty="0">
                <a:solidFill>
                  <a:srgbClr val="000000"/>
                </a:solidFill>
                <a:latin typeface="Brandon Grotesque Medium" panose="020B0603020203060202" pitchFamily="34" charset="0"/>
                <a:ea typeface="Cascadia Code" panose="020B0609020000020004" pitchFamily="49" charset="0"/>
                <a:cs typeface="Cascadia Code" panose="020B0609020000020004" pitchFamily="49" charset="0"/>
              </a:rPr>
            </a:b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ssh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i</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openstack</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/e4user/keys/</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instanceKey</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cirros@IP</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t>
            </a:r>
          </a:p>
        </p:txBody>
      </p:sp>
    </p:spTree>
    <p:extLst>
      <p:ext uri="{BB962C8B-B14F-4D97-AF65-F5344CB8AC3E}">
        <p14:creationId xmlns:p14="http://schemas.microsoft.com/office/powerpoint/2010/main" val="2946093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25C963-A44D-F013-ADEF-0D681C3F51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04926B-76F6-9B96-4AE4-1F691CB14C61}"/>
              </a:ext>
            </a:extLst>
          </p:cNvPr>
          <p:cNvSpPr>
            <a:spLocks noGrp="1"/>
          </p:cNvSpPr>
          <p:nvPr>
            <p:ph type="title"/>
          </p:nvPr>
        </p:nvSpPr>
        <p:spPr/>
        <p:txBody>
          <a:bodyPr/>
          <a:lstStyle/>
          <a:p>
            <a:r>
              <a:rPr lang="it-IT" dirty="0" err="1"/>
              <a:t>Conclusion</a:t>
            </a:r>
            <a:endParaRPr lang="it-IT" dirty="0"/>
          </a:p>
        </p:txBody>
      </p:sp>
      <p:sp>
        <p:nvSpPr>
          <p:cNvPr id="3" name="PlaceHolder 2">
            <a:extLst>
              <a:ext uri="{FF2B5EF4-FFF2-40B4-BE49-F238E27FC236}">
                <a16:creationId xmlns:a16="http://schemas.microsoft.com/office/drawing/2014/main" id="{A0F378B7-6BFF-542C-2504-ABE292F8D074}"/>
              </a:ext>
            </a:extLst>
          </p:cNvPr>
          <p:cNvSpPr txBox="1">
            <a:spLocks/>
          </p:cNvSpPr>
          <p:nvPr/>
        </p:nvSpPr>
        <p:spPr>
          <a:xfrm>
            <a:off x="1981379" y="1628547"/>
            <a:ext cx="8229240"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gn="ctr">
              <a:lnSpc>
                <a:spcPct val="100000"/>
              </a:lnSpc>
              <a:spcBef>
                <a:spcPts val="641"/>
              </a:spcBef>
              <a:buClr>
                <a:srgbClr val="000000"/>
              </a:buClr>
            </a:pPr>
            <a:r>
              <a:rPr lang="en-US" sz="3200" spc="-1" dirty="0">
                <a:solidFill>
                  <a:srgbClr val="000000"/>
                </a:solidFill>
                <a:latin typeface="Brandon Grotesque Medium" panose="020B0603020203060202" pitchFamily="34" charset="0"/>
              </a:rPr>
              <a:t>Congratulations!</a:t>
            </a:r>
          </a:p>
          <a:p>
            <a:pPr algn="ctr">
              <a:lnSpc>
                <a:spcPct val="100000"/>
              </a:lnSpc>
              <a:spcBef>
                <a:spcPts val="641"/>
              </a:spcBef>
              <a:buClr>
                <a:srgbClr val="000000"/>
              </a:buClr>
            </a:pPr>
            <a:r>
              <a:rPr lang="en-US" sz="3200" spc="-1" dirty="0">
                <a:solidFill>
                  <a:srgbClr val="000000"/>
                </a:solidFill>
                <a:latin typeface="Brandon Grotesque Medium" panose="020B0603020203060202" pitchFamily="34" charset="0"/>
              </a:rPr>
              <a:t>Now you can successfully deploy and configure an </a:t>
            </a:r>
            <a:r>
              <a:rPr lang="en-US" sz="3200" spc="-1" dirty="0" err="1">
                <a:solidFill>
                  <a:srgbClr val="000000"/>
                </a:solidFill>
                <a:latin typeface="Brandon Grotesque Medium" panose="020B0603020203060202" pitchFamily="34" charset="0"/>
              </a:rPr>
              <a:t>Openstack</a:t>
            </a:r>
            <a:r>
              <a:rPr lang="en-US" sz="3200" spc="-1" dirty="0">
                <a:solidFill>
                  <a:srgbClr val="000000"/>
                </a:solidFill>
                <a:latin typeface="Brandon Grotesque Medium" panose="020B0603020203060202" pitchFamily="34" charset="0"/>
              </a:rPr>
              <a:t> all-in-one cluster using Kolla-Ansible! </a:t>
            </a:r>
          </a:p>
        </p:txBody>
      </p:sp>
      <p:pic>
        <p:nvPicPr>
          <p:cNvPr id="4" name="Picture 3" descr="A red square object with a black background&#10;&#10;AI-generated content may be incorrect.">
            <a:extLst>
              <a:ext uri="{FF2B5EF4-FFF2-40B4-BE49-F238E27FC236}">
                <a16:creationId xmlns:a16="http://schemas.microsoft.com/office/drawing/2014/main" id="{0CFB5139-EC77-09E6-8CD1-EF3E28F420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40503" y="3599436"/>
            <a:ext cx="2310993" cy="2310993"/>
          </a:xfrm>
          <a:prstGeom prst="rect">
            <a:avLst/>
          </a:prstGeom>
        </p:spPr>
      </p:pic>
      <p:pic>
        <p:nvPicPr>
          <p:cNvPr id="5" name="Picture 4" descr="A koala bear holding a branch&#10;&#10;AI-generated content may be incorrect.">
            <a:extLst>
              <a:ext uri="{FF2B5EF4-FFF2-40B4-BE49-F238E27FC236}">
                <a16:creationId xmlns:a16="http://schemas.microsoft.com/office/drawing/2014/main" id="{EEBA43B1-DEEE-818E-B027-C8B7FB8C551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76820" y="3821488"/>
            <a:ext cx="2415932" cy="2006588"/>
          </a:xfrm>
          <a:prstGeom prst="rect">
            <a:avLst/>
          </a:prstGeom>
        </p:spPr>
      </p:pic>
      <p:pic>
        <p:nvPicPr>
          <p:cNvPr id="6" name="Picture 5" descr="A white letter in a black circle&#10;&#10;AI-generated content may be incorrect.">
            <a:extLst>
              <a:ext uri="{FF2B5EF4-FFF2-40B4-BE49-F238E27FC236}">
                <a16:creationId xmlns:a16="http://schemas.microsoft.com/office/drawing/2014/main" id="{15607E58-2CDD-8A99-7569-D1B3285A51C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837291" y="3799257"/>
            <a:ext cx="1666478" cy="2051050"/>
          </a:xfrm>
          <a:prstGeom prst="rect">
            <a:avLst/>
          </a:prstGeom>
        </p:spPr>
      </p:pic>
    </p:spTree>
    <p:extLst>
      <p:ext uri="{BB962C8B-B14F-4D97-AF65-F5344CB8AC3E}">
        <p14:creationId xmlns:p14="http://schemas.microsoft.com/office/powerpoint/2010/main" val="3457115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EF71CA-0ED6-34D7-354D-278C018356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E8749A-293A-B8C0-9AB2-07BA4EE19409}"/>
              </a:ext>
            </a:extLst>
          </p:cNvPr>
          <p:cNvSpPr>
            <a:spLocks noGrp="1"/>
          </p:cNvSpPr>
          <p:nvPr>
            <p:ph type="title"/>
          </p:nvPr>
        </p:nvSpPr>
        <p:spPr/>
        <p:txBody>
          <a:bodyPr/>
          <a:lstStyle/>
          <a:p>
            <a:r>
              <a:rPr lang="it-IT" dirty="0"/>
              <a:t>Scaling Up - More Machines?</a:t>
            </a:r>
          </a:p>
        </p:txBody>
      </p:sp>
      <p:sp>
        <p:nvSpPr>
          <p:cNvPr id="3" name="PlaceHolder 2">
            <a:extLst>
              <a:ext uri="{FF2B5EF4-FFF2-40B4-BE49-F238E27FC236}">
                <a16:creationId xmlns:a16="http://schemas.microsoft.com/office/drawing/2014/main" id="{DB72E524-713E-9090-6600-B75EA7FAF608}"/>
              </a:ext>
            </a:extLst>
          </p:cNvPr>
          <p:cNvSpPr txBox="1">
            <a:spLocks/>
          </p:cNvSpPr>
          <p:nvPr/>
        </p:nvSpPr>
        <p:spPr>
          <a:xfrm>
            <a:off x="457200" y="1600200"/>
            <a:ext cx="8229240"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nSpc>
                <a:spcPct val="100000"/>
              </a:lnSpc>
              <a:spcBef>
                <a:spcPts val="641"/>
              </a:spcBef>
            </a:pPr>
            <a:endParaRPr lang="en-US" sz="2400" spc="-1" dirty="0">
              <a:solidFill>
                <a:srgbClr val="000000"/>
              </a:solidFill>
              <a:latin typeface="Brandon Grotesque Medium" panose="020B0603020203060202" pitchFamily="34" charset="0"/>
            </a:endParaRPr>
          </a:p>
          <a:p>
            <a:pPr marL="342900" indent="-342900">
              <a:lnSpc>
                <a:spcPct val="100000"/>
              </a:lnSpc>
              <a:spcBef>
                <a:spcPts val="641"/>
              </a:spcBef>
              <a:buFont typeface="Arial" panose="020B0604020202020204" pitchFamily="34" charset="0"/>
              <a:buChar char="•"/>
            </a:pPr>
            <a:r>
              <a:rPr lang="en-US" sz="2400" spc="-1" dirty="0">
                <a:solidFill>
                  <a:srgbClr val="000000"/>
                </a:solidFill>
                <a:latin typeface="Brandon Grotesque Medium" panose="020B0603020203060202" pitchFamily="34" charset="0"/>
              </a:rPr>
              <a:t>What if we wanted to create more machines and the only thing that we need is more storage space?</a:t>
            </a:r>
          </a:p>
          <a:p>
            <a:pPr marL="342900" indent="-342900">
              <a:lnSpc>
                <a:spcPct val="100000"/>
              </a:lnSpc>
              <a:spcBef>
                <a:spcPts val="641"/>
              </a:spcBef>
              <a:buFont typeface="Arial" panose="020B0604020202020204" pitchFamily="34" charset="0"/>
              <a:buChar char="•"/>
            </a:pPr>
            <a:r>
              <a:rPr lang="en-US" sz="2400" spc="-1" dirty="0">
                <a:solidFill>
                  <a:srgbClr val="000000"/>
                </a:solidFill>
                <a:latin typeface="Brandon Grotesque Medium" panose="020B0603020203060202" pitchFamily="34" charset="0"/>
              </a:rPr>
              <a:t>It is always possible to reconfigure OpenStack modifying its services.</a:t>
            </a:r>
          </a:p>
          <a:p>
            <a:pPr marL="342900" indent="-342900">
              <a:lnSpc>
                <a:spcPct val="100000"/>
              </a:lnSpc>
              <a:spcBef>
                <a:spcPts val="641"/>
              </a:spcBef>
              <a:buFont typeface="Arial" panose="020B0604020202020204" pitchFamily="34" charset="0"/>
              <a:buChar char="•"/>
            </a:pPr>
            <a:r>
              <a:rPr lang="en-US" sz="2400" spc="-1" dirty="0">
                <a:solidFill>
                  <a:srgbClr val="000000"/>
                </a:solidFill>
                <a:latin typeface="Brandon Grotesque Medium" panose="020B0603020203060202" pitchFamily="34" charset="0"/>
              </a:rPr>
              <a:t>In this case the service that we want to modify is Cinder</a:t>
            </a:r>
          </a:p>
          <a:p>
            <a:pPr marL="342900" indent="-342900">
              <a:lnSpc>
                <a:spcPct val="100000"/>
              </a:lnSpc>
              <a:spcBef>
                <a:spcPts val="641"/>
              </a:spcBef>
              <a:buFont typeface="Arial" panose="020B0604020202020204" pitchFamily="34" charset="0"/>
              <a:buChar char="•"/>
            </a:pPr>
            <a:r>
              <a:rPr lang="en-US" sz="2400" spc="-1" dirty="0">
                <a:solidFill>
                  <a:srgbClr val="000000"/>
                </a:solidFill>
                <a:latin typeface="Brandon Grotesque Medium" panose="020B0603020203060202" pitchFamily="34" charset="0"/>
              </a:rPr>
              <a:t>Cinder is the block storage service in OpenStack, and it allows users to create and manage volumes. </a:t>
            </a:r>
          </a:p>
        </p:txBody>
      </p:sp>
      <p:pic>
        <p:nvPicPr>
          <p:cNvPr id="9" name="Picture 8" descr="A horse on its hind legs&#10;&#10;AI-generated content may be incorrect.">
            <a:extLst>
              <a:ext uri="{FF2B5EF4-FFF2-40B4-BE49-F238E27FC236}">
                <a16:creationId xmlns:a16="http://schemas.microsoft.com/office/drawing/2014/main" id="{29138A4C-C84A-0A76-AD5D-1812936FD2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76926" y="1254077"/>
            <a:ext cx="4349846" cy="4349846"/>
          </a:xfrm>
          <a:prstGeom prst="rect">
            <a:avLst/>
          </a:prstGeom>
        </p:spPr>
      </p:pic>
    </p:spTree>
    <p:extLst>
      <p:ext uri="{BB962C8B-B14F-4D97-AF65-F5344CB8AC3E}">
        <p14:creationId xmlns:p14="http://schemas.microsoft.com/office/powerpoint/2010/main" val="13124467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asellaDiTesto 7">
            <a:extLst>
              <a:ext uri="{FF2B5EF4-FFF2-40B4-BE49-F238E27FC236}">
                <a16:creationId xmlns:a16="http://schemas.microsoft.com/office/drawing/2014/main" id="{CD5D18DF-185C-5ED9-8B4C-49C2C7E1A91D}"/>
              </a:ext>
            </a:extLst>
          </p:cNvPr>
          <p:cNvSpPr txBox="1"/>
          <p:nvPr/>
        </p:nvSpPr>
        <p:spPr>
          <a:xfrm>
            <a:off x="1543639" y="310528"/>
            <a:ext cx="9504032" cy="519373"/>
          </a:xfrm>
          <a:prstGeom prst="rect">
            <a:avLst/>
          </a:prstGeom>
          <a:noFill/>
        </p:spPr>
        <p:txBody>
          <a:bodyPr wrap="square" lIns="91440" tIns="45720" rIns="91440" bIns="45720" anchor="t">
            <a:spAutoFit/>
          </a:bodyPr>
          <a:lstStyle/>
          <a:p>
            <a:pPr>
              <a:lnSpc>
                <a:spcPct val="90000"/>
              </a:lnSpc>
              <a:spcBef>
                <a:spcPct val="0"/>
              </a:spcBef>
              <a:defRPr/>
            </a:pPr>
            <a:r>
              <a:rPr lang="it-IT" sz="3000" spc="100" dirty="0">
                <a:solidFill>
                  <a:schemeClr val="bg2">
                    <a:lumMod val="75000"/>
                  </a:schemeClr>
                </a:solidFill>
                <a:latin typeface="Brandon Grotesque Medium"/>
                <a:ea typeface="+mj-ea"/>
                <a:cs typeface="+mj-cs"/>
              </a:rPr>
              <a:t>REFERENCE PROJECTS @ Bologna Technopole</a:t>
            </a:r>
            <a:endParaRPr kumimoji="0" lang="it-IT" sz="3000" b="0" i="0" u="none" strike="noStrike" kern="1200" cap="none" spc="100" normalizeH="0" baseline="0" noProof="0" dirty="0">
              <a:ln>
                <a:noFill/>
              </a:ln>
              <a:solidFill>
                <a:schemeClr val="bg2">
                  <a:lumMod val="75000"/>
                </a:schemeClr>
              </a:solidFill>
              <a:effectLst/>
              <a:uLnTx/>
              <a:uFillTx/>
              <a:latin typeface="Brandon Grotesque Medium"/>
              <a:ea typeface="+mj-ea"/>
              <a:cs typeface="+mj-cs"/>
            </a:endParaRPr>
          </a:p>
        </p:txBody>
      </p:sp>
      <p:pic>
        <p:nvPicPr>
          <p:cNvPr id="4" name="Immagine 3" descr="Immagine che contiene esterni, sedia, metallo, blu&#10;&#10;Descrizione generata automaticamente">
            <a:extLst>
              <a:ext uri="{FF2B5EF4-FFF2-40B4-BE49-F238E27FC236}">
                <a16:creationId xmlns:a16="http://schemas.microsoft.com/office/drawing/2014/main" id="{6539B99D-2FB4-06D5-2EE4-790C5D1367B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53849" y="1716858"/>
            <a:ext cx="5393063" cy="3213825"/>
          </a:xfrm>
          <a:prstGeom prst="rect">
            <a:avLst/>
          </a:prstGeom>
        </p:spPr>
      </p:pic>
      <p:pic>
        <p:nvPicPr>
          <p:cNvPr id="2050" name="Picture 2" descr="Copernicus benefits from new ECMWF strategy and Machine Learning Roadmap |  Copernicus">
            <a:extLst>
              <a:ext uri="{FF2B5EF4-FFF2-40B4-BE49-F238E27FC236}">
                <a16:creationId xmlns:a16="http://schemas.microsoft.com/office/drawing/2014/main" id="{2E30C1E5-FAAA-051C-D465-ECD937DC41C2}"/>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4055" y="5191205"/>
            <a:ext cx="830105" cy="842448"/>
          </a:xfrm>
          <a:prstGeom prst="rect">
            <a:avLst/>
          </a:prstGeom>
          <a:noFill/>
          <a:extLst>
            <a:ext uri="{909E8E84-426E-40DD-AFC4-6F175D3DCCD1}">
              <a14:hiddenFill xmlns:a14="http://schemas.microsoft.com/office/drawing/2010/main">
                <a:solidFill>
                  <a:srgbClr val="FFFFFF"/>
                </a:solidFill>
              </a14:hiddenFill>
            </a:ext>
          </a:extLst>
        </p:spPr>
      </p:pic>
      <p:sp>
        <p:nvSpPr>
          <p:cNvPr id="6" name="CasellaDiTesto 5">
            <a:extLst>
              <a:ext uri="{FF2B5EF4-FFF2-40B4-BE49-F238E27FC236}">
                <a16:creationId xmlns:a16="http://schemas.microsoft.com/office/drawing/2014/main" id="{7D88CE16-4591-88C4-BFE1-6E50204EBB99}"/>
              </a:ext>
            </a:extLst>
          </p:cNvPr>
          <p:cNvSpPr txBox="1"/>
          <p:nvPr/>
        </p:nvSpPr>
        <p:spPr>
          <a:xfrm>
            <a:off x="684055" y="5335225"/>
            <a:ext cx="4868331" cy="646331"/>
          </a:xfrm>
          <a:prstGeom prst="rect">
            <a:avLst/>
          </a:prstGeom>
          <a:noFill/>
        </p:spPr>
        <p:txBody>
          <a:bodyPr wrap="square" rtlCol="0">
            <a:spAutoFit/>
          </a:bodyPr>
          <a:lstStyle/>
          <a:p>
            <a:r>
              <a:rPr lang="it-IT">
                <a:latin typeface="Brandon Grotesque Regular" panose="020B0503020203060202" pitchFamily="34" charset="0"/>
              </a:rPr>
              <a:t>	2021</a:t>
            </a:r>
            <a:endParaRPr lang="it-IT">
              <a:highlight>
                <a:srgbClr val="FFFF00"/>
              </a:highlight>
              <a:latin typeface="Brandon Grotesque Regular" panose="020B0503020203060202" pitchFamily="34" charset="0"/>
            </a:endParaRPr>
          </a:p>
          <a:p>
            <a:r>
              <a:rPr lang="en-US">
                <a:latin typeface="Brandon Grotesque Light" panose="020B0303020203060202" pitchFamily="34" charset="0"/>
              </a:rPr>
              <a:t>	@ Bologna Technopole</a:t>
            </a:r>
          </a:p>
        </p:txBody>
      </p:sp>
      <p:pic>
        <p:nvPicPr>
          <p:cNvPr id="2" name="Immagine 3" descr="Immagine che contiene testo, interni, pavimento, soffitto&#10;&#10;Descrizione generata automaticamente">
            <a:extLst>
              <a:ext uri="{FF2B5EF4-FFF2-40B4-BE49-F238E27FC236}">
                <a16:creationId xmlns:a16="http://schemas.microsoft.com/office/drawing/2014/main" id="{8482B26D-88BD-3E3E-908D-AECD37B21C90}"/>
              </a:ext>
            </a:extLst>
          </p:cNvPr>
          <p:cNvPicPr>
            <a:picLocks noChangeAspect="1"/>
          </p:cNvPicPr>
          <p:nvPr/>
        </p:nvPicPr>
        <p:blipFill>
          <a:blip r:embed="rId5"/>
          <a:stretch>
            <a:fillRect/>
          </a:stretch>
        </p:blipFill>
        <p:spPr>
          <a:xfrm>
            <a:off x="331455" y="1716858"/>
            <a:ext cx="5764545" cy="3210397"/>
          </a:xfrm>
          <a:prstGeom prst="rect">
            <a:avLst/>
          </a:prstGeom>
        </p:spPr>
      </p:pic>
    </p:spTree>
    <p:extLst>
      <p:ext uri="{BB962C8B-B14F-4D97-AF65-F5344CB8AC3E}">
        <p14:creationId xmlns:p14="http://schemas.microsoft.com/office/powerpoint/2010/main" val="3889937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A9EFA6-23E5-C0D0-47ED-B937176D53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B5662F-1148-AAAC-E9F8-5A7859EFA912}"/>
              </a:ext>
            </a:extLst>
          </p:cNvPr>
          <p:cNvSpPr>
            <a:spLocks noGrp="1"/>
          </p:cNvSpPr>
          <p:nvPr>
            <p:ph type="title"/>
          </p:nvPr>
        </p:nvSpPr>
        <p:spPr/>
        <p:txBody>
          <a:bodyPr/>
          <a:lstStyle/>
          <a:p>
            <a:r>
              <a:rPr lang="it-IT" dirty="0"/>
              <a:t>Scaling Up – </a:t>
            </a:r>
            <a:br>
              <a:rPr lang="it-IT" dirty="0"/>
            </a:br>
            <a:r>
              <a:rPr lang="it-IT" dirty="0"/>
              <a:t>NFS </a:t>
            </a:r>
            <a:r>
              <a:rPr lang="it-IT" dirty="0" err="1"/>
              <a:t>Backend</a:t>
            </a:r>
            <a:endParaRPr lang="it-IT" dirty="0"/>
          </a:p>
        </p:txBody>
      </p:sp>
      <p:sp>
        <p:nvSpPr>
          <p:cNvPr id="3" name="PlaceHolder 2">
            <a:extLst>
              <a:ext uri="{FF2B5EF4-FFF2-40B4-BE49-F238E27FC236}">
                <a16:creationId xmlns:a16="http://schemas.microsoft.com/office/drawing/2014/main" id="{592F0892-B32D-639A-90A0-61CD36A1DD32}"/>
              </a:ext>
            </a:extLst>
          </p:cNvPr>
          <p:cNvSpPr txBox="1">
            <a:spLocks/>
          </p:cNvSpPr>
          <p:nvPr/>
        </p:nvSpPr>
        <p:spPr>
          <a:xfrm>
            <a:off x="457200" y="1600200"/>
            <a:ext cx="8229240"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marL="342900" indent="-342900">
              <a:lnSpc>
                <a:spcPct val="100000"/>
              </a:lnSpc>
              <a:spcBef>
                <a:spcPts val="641"/>
              </a:spcBef>
              <a:buFont typeface="Arial" panose="020B0604020202020204" pitchFamily="34" charset="0"/>
              <a:buChar char="•"/>
            </a:pPr>
            <a:endParaRPr lang="en-US" sz="2400" spc="-1" dirty="0">
              <a:solidFill>
                <a:srgbClr val="000000"/>
              </a:solidFill>
              <a:latin typeface="Brandon Grotesque Medium" panose="020B0603020203060202" pitchFamily="34" charset="0"/>
            </a:endParaRPr>
          </a:p>
          <a:p>
            <a:pPr marL="342900" indent="-342900">
              <a:lnSpc>
                <a:spcPct val="100000"/>
              </a:lnSpc>
              <a:spcBef>
                <a:spcPts val="641"/>
              </a:spcBef>
              <a:buFont typeface="Arial" panose="020B0604020202020204" pitchFamily="34" charset="0"/>
              <a:buChar char="•"/>
            </a:pPr>
            <a:r>
              <a:rPr lang="en-US" sz="2400" spc="-1" dirty="0">
                <a:solidFill>
                  <a:srgbClr val="000000"/>
                </a:solidFill>
                <a:latin typeface="Brandon Grotesque Medium" panose="020B0603020203060202" pitchFamily="34" charset="0"/>
              </a:rPr>
              <a:t>To expand the available space for OpenStack we will be using a NFS server.</a:t>
            </a:r>
          </a:p>
          <a:p>
            <a:pPr marL="342900" indent="-342900">
              <a:lnSpc>
                <a:spcPct val="100000"/>
              </a:lnSpc>
              <a:spcBef>
                <a:spcPts val="641"/>
              </a:spcBef>
              <a:buFont typeface="Arial" panose="020B0604020202020204" pitchFamily="34" charset="0"/>
              <a:buChar char="•"/>
            </a:pPr>
            <a:r>
              <a:rPr lang="en-US" sz="2400" spc="-1" dirty="0">
                <a:solidFill>
                  <a:srgbClr val="000000"/>
                </a:solidFill>
                <a:latin typeface="Brandon Grotesque Medium" panose="020B0603020203060202" pitchFamily="34" charset="0"/>
              </a:rPr>
              <a:t>Cinder supports multiple backends so the installation will have both LVM and NFS.</a:t>
            </a:r>
          </a:p>
          <a:p>
            <a:pPr marL="342900" indent="-342900">
              <a:lnSpc>
                <a:spcPct val="100000"/>
              </a:lnSpc>
              <a:spcBef>
                <a:spcPts val="641"/>
              </a:spcBef>
              <a:buFont typeface="Arial" panose="020B0604020202020204" pitchFamily="34" charset="0"/>
              <a:buChar char="•"/>
            </a:pPr>
            <a:r>
              <a:rPr lang="en-US" sz="2400" spc="-1" dirty="0">
                <a:solidFill>
                  <a:srgbClr val="000000"/>
                </a:solidFill>
                <a:latin typeface="Brandon Grotesque Medium" panose="020B0603020203060202" pitchFamily="34" charset="0"/>
              </a:rPr>
              <a:t>Cinder by default will uses the backend with more space to generate volumes</a:t>
            </a:r>
          </a:p>
          <a:p>
            <a:pPr marL="342900" indent="-342900">
              <a:lnSpc>
                <a:spcPct val="100000"/>
              </a:lnSpc>
              <a:spcBef>
                <a:spcPts val="641"/>
              </a:spcBef>
              <a:buFont typeface="Arial" panose="020B0604020202020204" pitchFamily="34" charset="0"/>
              <a:buChar char="•"/>
            </a:pPr>
            <a:r>
              <a:rPr lang="en-US" sz="2400" spc="-1" dirty="0">
                <a:solidFill>
                  <a:srgbClr val="000000"/>
                </a:solidFill>
                <a:latin typeface="Brandon Grotesque Medium" panose="020B0603020203060202" pitchFamily="34" charset="0"/>
              </a:rPr>
              <a:t>The behavior can be change modifying some variables in cinder’s configuration</a:t>
            </a:r>
          </a:p>
        </p:txBody>
      </p:sp>
      <p:pic>
        <p:nvPicPr>
          <p:cNvPr id="4" name="Picture 3" descr="A computer tower with many lights&#10;&#10;AI-generated content may be incorrect.">
            <a:extLst>
              <a:ext uri="{FF2B5EF4-FFF2-40B4-BE49-F238E27FC236}">
                <a16:creationId xmlns:a16="http://schemas.microsoft.com/office/drawing/2014/main" id="{219F0E5A-325D-5E97-63B3-5CBFE73355F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356839" y="1237817"/>
            <a:ext cx="1918133" cy="1918133"/>
          </a:xfrm>
          <a:prstGeom prst="rect">
            <a:avLst/>
          </a:prstGeom>
        </p:spPr>
      </p:pic>
      <p:pic>
        <p:nvPicPr>
          <p:cNvPr id="5" name="Picture 4" descr="A computer tower with many lights&#10;&#10;AI-generated content may be incorrect.">
            <a:extLst>
              <a:ext uri="{FF2B5EF4-FFF2-40B4-BE49-F238E27FC236}">
                <a16:creationId xmlns:a16="http://schemas.microsoft.com/office/drawing/2014/main" id="{43F6E4DB-78B9-C9CD-4C70-09B2B273985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356838" y="3936567"/>
            <a:ext cx="1918133" cy="1918133"/>
          </a:xfrm>
          <a:prstGeom prst="rect">
            <a:avLst/>
          </a:prstGeom>
        </p:spPr>
      </p:pic>
      <p:sp>
        <p:nvSpPr>
          <p:cNvPr id="6" name="TextBox 5">
            <a:extLst>
              <a:ext uri="{FF2B5EF4-FFF2-40B4-BE49-F238E27FC236}">
                <a16:creationId xmlns:a16="http://schemas.microsoft.com/office/drawing/2014/main" id="{246BAE0A-EEDC-63EE-ECB7-7F9E45E2E3CD}"/>
              </a:ext>
            </a:extLst>
          </p:cNvPr>
          <p:cNvSpPr txBox="1"/>
          <p:nvPr/>
        </p:nvSpPr>
        <p:spPr>
          <a:xfrm>
            <a:off x="9658679" y="5854700"/>
            <a:ext cx="1314450" cy="369332"/>
          </a:xfrm>
          <a:prstGeom prst="rect">
            <a:avLst/>
          </a:prstGeom>
          <a:noFill/>
        </p:spPr>
        <p:txBody>
          <a:bodyPr wrap="square" rtlCol="0">
            <a:spAutoFit/>
          </a:bodyPr>
          <a:lstStyle/>
          <a:p>
            <a:pPr algn="ctr"/>
            <a:r>
              <a:rPr lang="it-IT" dirty="0"/>
              <a:t>NFS Server</a:t>
            </a:r>
          </a:p>
        </p:txBody>
      </p:sp>
      <p:sp>
        <p:nvSpPr>
          <p:cNvPr id="11" name="TextBox 10">
            <a:extLst>
              <a:ext uri="{FF2B5EF4-FFF2-40B4-BE49-F238E27FC236}">
                <a16:creationId xmlns:a16="http://schemas.microsoft.com/office/drawing/2014/main" id="{553D9AC5-8A4E-A689-5139-DCFC773DBB63}"/>
              </a:ext>
            </a:extLst>
          </p:cNvPr>
          <p:cNvSpPr txBox="1"/>
          <p:nvPr/>
        </p:nvSpPr>
        <p:spPr>
          <a:xfrm>
            <a:off x="9287204" y="868485"/>
            <a:ext cx="2057400" cy="369332"/>
          </a:xfrm>
          <a:prstGeom prst="rect">
            <a:avLst/>
          </a:prstGeom>
          <a:noFill/>
        </p:spPr>
        <p:txBody>
          <a:bodyPr wrap="square">
            <a:spAutoFit/>
          </a:bodyPr>
          <a:lstStyle/>
          <a:p>
            <a:pPr algn="ctr"/>
            <a:r>
              <a:rPr lang="it-IT" dirty="0" err="1"/>
              <a:t>OpenStack</a:t>
            </a:r>
            <a:r>
              <a:rPr lang="it-IT" dirty="0"/>
              <a:t> Server</a:t>
            </a:r>
          </a:p>
        </p:txBody>
      </p:sp>
      <p:sp>
        <p:nvSpPr>
          <p:cNvPr id="9" name="Arrow: Right 8">
            <a:extLst>
              <a:ext uri="{FF2B5EF4-FFF2-40B4-BE49-F238E27FC236}">
                <a16:creationId xmlns:a16="http://schemas.microsoft.com/office/drawing/2014/main" id="{E4EE7B8D-B3E5-ABD7-216D-1025444A491D}"/>
              </a:ext>
            </a:extLst>
          </p:cNvPr>
          <p:cNvSpPr/>
          <p:nvPr/>
        </p:nvSpPr>
        <p:spPr>
          <a:xfrm rot="16200000">
            <a:off x="9950779" y="3366016"/>
            <a:ext cx="730250" cy="31011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0" name="TextBox 9">
            <a:extLst>
              <a:ext uri="{FF2B5EF4-FFF2-40B4-BE49-F238E27FC236}">
                <a16:creationId xmlns:a16="http://schemas.microsoft.com/office/drawing/2014/main" id="{E6FF8249-AB65-7E09-5100-A32AE40C9797}"/>
              </a:ext>
            </a:extLst>
          </p:cNvPr>
          <p:cNvSpPr txBox="1"/>
          <p:nvPr/>
        </p:nvSpPr>
        <p:spPr>
          <a:xfrm>
            <a:off x="10355832" y="3392370"/>
            <a:ext cx="1378968" cy="307777"/>
          </a:xfrm>
          <a:prstGeom prst="rect">
            <a:avLst/>
          </a:prstGeom>
          <a:noFill/>
        </p:spPr>
        <p:txBody>
          <a:bodyPr wrap="square" rtlCol="0">
            <a:spAutoFit/>
          </a:bodyPr>
          <a:lstStyle/>
          <a:p>
            <a:r>
              <a:rPr lang="it-IT" sz="1400" dirty="0">
                <a:latin typeface="Brandon Grotesque Bold" panose="020B0803020203060202" pitchFamily="34" charset="0"/>
              </a:rPr>
              <a:t>10.30.0.0/24</a:t>
            </a:r>
          </a:p>
        </p:txBody>
      </p:sp>
    </p:spTree>
    <p:extLst>
      <p:ext uri="{BB962C8B-B14F-4D97-AF65-F5344CB8AC3E}">
        <p14:creationId xmlns:p14="http://schemas.microsoft.com/office/powerpoint/2010/main" val="418919631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8D541D-FF3F-09EE-EEAA-FA6AD0543D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50A616C-3DE4-B6B6-674C-8BAA1EB8BD5C}"/>
              </a:ext>
            </a:extLst>
          </p:cNvPr>
          <p:cNvSpPr>
            <a:spLocks noGrp="1"/>
          </p:cNvSpPr>
          <p:nvPr>
            <p:ph type="title"/>
          </p:nvPr>
        </p:nvSpPr>
        <p:spPr/>
        <p:txBody>
          <a:bodyPr/>
          <a:lstStyle/>
          <a:p>
            <a:r>
              <a:rPr lang="it-IT" dirty="0" err="1"/>
              <a:t>Reconfiguring</a:t>
            </a:r>
            <a:r>
              <a:rPr lang="it-IT" dirty="0"/>
              <a:t> </a:t>
            </a:r>
            <a:r>
              <a:rPr lang="it-IT" dirty="0" err="1"/>
              <a:t>OpenStack</a:t>
            </a:r>
            <a:r>
              <a:rPr lang="it-IT" dirty="0"/>
              <a:t> –</a:t>
            </a:r>
            <a:br>
              <a:rPr lang="it-IT" dirty="0"/>
            </a:br>
            <a:r>
              <a:rPr lang="it-IT" dirty="0" err="1"/>
              <a:t>OpenStack</a:t>
            </a:r>
            <a:r>
              <a:rPr lang="it-IT" dirty="0"/>
              <a:t> </a:t>
            </a:r>
            <a:r>
              <a:rPr lang="it-IT" dirty="0" err="1"/>
              <a:t>variables</a:t>
            </a:r>
            <a:endParaRPr lang="it-IT" dirty="0"/>
          </a:p>
        </p:txBody>
      </p:sp>
      <p:sp>
        <p:nvSpPr>
          <p:cNvPr id="3" name="PlaceHolder 2">
            <a:extLst>
              <a:ext uri="{FF2B5EF4-FFF2-40B4-BE49-F238E27FC236}">
                <a16:creationId xmlns:a16="http://schemas.microsoft.com/office/drawing/2014/main" id="{DFC69D73-B586-A13F-9F9A-573112B65B86}"/>
              </a:ext>
            </a:extLst>
          </p:cNvPr>
          <p:cNvSpPr txBox="1">
            <a:spLocks/>
          </p:cNvSpPr>
          <p:nvPr/>
        </p:nvSpPr>
        <p:spPr>
          <a:xfrm>
            <a:off x="457200" y="1600200"/>
            <a:ext cx="11341100"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nSpc>
                <a:spcPct val="100000"/>
              </a:lnSpc>
              <a:spcBef>
                <a:spcPts val="641"/>
              </a:spcBef>
              <a:buClr>
                <a:srgbClr val="000000"/>
              </a:buClr>
            </a:pPr>
            <a:endParaRPr lang="en-US" sz="2400" spc="-1" dirty="0">
              <a:solidFill>
                <a:srgbClr val="000000"/>
              </a:solidFill>
              <a:latin typeface="Brandon Grotesque Medium" panose="020B0603020203060202" pitchFamily="34" charset="0"/>
            </a:endParaRPr>
          </a:p>
          <a:p>
            <a:pPr>
              <a:lnSpc>
                <a:spcPct val="100000"/>
              </a:lnSpc>
              <a:spcBef>
                <a:spcPts val="641"/>
              </a:spcBef>
              <a:buClr>
                <a:srgbClr val="000000"/>
              </a:buClr>
            </a:pPr>
            <a:endParaRPr lang="en-US" sz="2400" spc="-1" dirty="0">
              <a:solidFill>
                <a:srgbClr val="000000"/>
              </a:solidFill>
              <a:latin typeface="Brandon Grotesque Medium" panose="020B0603020203060202" pitchFamily="34" charset="0"/>
            </a:endParaRP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Add the following variables to </a:t>
            </a:r>
            <a:r>
              <a:rPr lang="en-US" sz="2400" spc="-1" dirty="0" err="1">
                <a:solidFill>
                  <a:srgbClr val="000000"/>
                </a:solidFill>
                <a:latin typeface="Brandon Grotesque Medium" panose="020B0603020203060202" pitchFamily="34" charset="0"/>
              </a:rPr>
              <a:t>globals.yml</a:t>
            </a:r>
            <a:r>
              <a:rPr lang="en-US" sz="2400" spc="-1" dirty="0">
                <a:solidFill>
                  <a:srgbClr val="000000"/>
                </a:solidFill>
                <a:latin typeface="Brandon Grotesque Medium" panose="020B0603020203060202" pitchFamily="34" charset="0"/>
              </a:rPr>
              <a:t>:</a:t>
            </a:r>
            <a:br>
              <a:rPr lang="en-US" sz="2400" spc="-1" dirty="0">
                <a:solidFill>
                  <a:srgbClr val="000000"/>
                </a:solidFill>
                <a:latin typeface="Brandon Grotesque Medium" panose="020B0603020203060202" pitchFamily="34" charset="0"/>
              </a:rPr>
            </a:b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enable_cinder_backend_nfs</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"true"</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Kolla retrieves services’ configurations from a specific directory:</a:t>
            </a:r>
            <a:br>
              <a:rPr lang="en-US" sz="2400" spc="-1" dirty="0">
                <a:solidFill>
                  <a:srgbClr val="000000"/>
                </a:solidFill>
                <a:latin typeface="Brandon Grotesque Medium" panose="020B0603020203060202" pitchFamily="34" charset="0"/>
              </a:rPr>
            </a:b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mkdir</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-p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etc</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/config</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Execute this command to generate config file for </a:t>
            </a:r>
            <a:r>
              <a:rPr lang="en-US" sz="2400" spc="-1" dirty="0" err="1">
                <a:solidFill>
                  <a:srgbClr val="000000"/>
                </a:solidFill>
                <a:latin typeface="Brandon Grotesque Medium" panose="020B0603020203060202" pitchFamily="34" charset="0"/>
              </a:rPr>
              <a:t>kolla</a:t>
            </a:r>
            <a:r>
              <a:rPr lang="en-US" sz="2400" spc="-1" dirty="0">
                <a:solidFill>
                  <a:srgbClr val="000000"/>
                </a:solidFill>
                <a:latin typeface="Brandon Grotesque Medium" panose="020B0603020203060202" pitchFamily="34" charset="0"/>
              </a:rPr>
              <a:t> </a:t>
            </a:r>
            <a:r>
              <a:rPr lang="en-US" sz="2400" spc="-1" dirty="0" err="1">
                <a:solidFill>
                  <a:srgbClr val="000000"/>
                </a:solidFill>
                <a:latin typeface="Brandon Grotesque Medium" panose="020B0603020203060202" pitchFamily="34" charset="0"/>
              </a:rPr>
              <a:t>nfs</a:t>
            </a:r>
            <a:r>
              <a:rPr lang="en-US" sz="2400" spc="-1" dirty="0">
                <a:solidFill>
                  <a:srgbClr val="000000"/>
                </a:solidFill>
                <a:latin typeface="Brandon Grotesque Medium" panose="020B0603020203060202" pitchFamily="34" charset="0"/>
              </a:rPr>
              <a:t>:</a:t>
            </a:r>
            <a:br>
              <a:rPr lang="en-US" sz="2400" spc="-1" dirty="0">
                <a:solidFill>
                  <a:srgbClr val="000000"/>
                </a:solidFill>
                <a:latin typeface="Brandon Grotesque Medium" panose="020B0603020203060202" pitchFamily="34" charset="0"/>
              </a:rPr>
            </a:b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echo "10.0.1.120:/</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openstack</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nfs</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 tee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etc</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/config/</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nfs_shares</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p>
        </p:txBody>
      </p:sp>
    </p:spTree>
    <p:extLst>
      <p:ext uri="{BB962C8B-B14F-4D97-AF65-F5344CB8AC3E}">
        <p14:creationId xmlns:p14="http://schemas.microsoft.com/office/powerpoint/2010/main" val="10493854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0133CE-2CD6-5991-BDAD-F4B4B256D0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E2488E-4F9B-EE8B-2FFF-5E5052124500}"/>
              </a:ext>
            </a:extLst>
          </p:cNvPr>
          <p:cNvSpPr>
            <a:spLocks noGrp="1"/>
          </p:cNvSpPr>
          <p:nvPr>
            <p:ph type="title"/>
          </p:nvPr>
        </p:nvSpPr>
        <p:spPr/>
        <p:txBody>
          <a:bodyPr/>
          <a:lstStyle/>
          <a:p>
            <a:r>
              <a:rPr lang="it-IT" dirty="0" err="1"/>
              <a:t>Reconfiguring</a:t>
            </a:r>
            <a:r>
              <a:rPr lang="it-IT" dirty="0"/>
              <a:t> </a:t>
            </a:r>
            <a:r>
              <a:rPr lang="it-IT" dirty="0" err="1"/>
              <a:t>OpenStack</a:t>
            </a:r>
            <a:r>
              <a:rPr lang="it-IT" dirty="0"/>
              <a:t> –</a:t>
            </a:r>
            <a:br>
              <a:rPr lang="it-IT" dirty="0"/>
            </a:br>
            <a:r>
              <a:rPr lang="it-IT" dirty="0" err="1"/>
              <a:t>Commands</a:t>
            </a:r>
            <a:endParaRPr lang="it-IT" dirty="0"/>
          </a:p>
        </p:txBody>
      </p:sp>
      <p:sp>
        <p:nvSpPr>
          <p:cNvPr id="3" name="PlaceHolder 2">
            <a:extLst>
              <a:ext uri="{FF2B5EF4-FFF2-40B4-BE49-F238E27FC236}">
                <a16:creationId xmlns:a16="http://schemas.microsoft.com/office/drawing/2014/main" id="{045631CA-71B1-99D0-39BF-F6D1DBE028F4}"/>
              </a:ext>
            </a:extLst>
          </p:cNvPr>
          <p:cNvSpPr txBox="1">
            <a:spLocks/>
          </p:cNvSpPr>
          <p:nvPr/>
        </p:nvSpPr>
        <p:spPr>
          <a:xfrm>
            <a:off x="457200" y="1600200"/>
            <a:ext cx="10242550"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nSpc>
                <a:spcPct val="100000"/>
              </a:lnSpc>
              <a:spcBef>
                <a:spcPts val="641"/>
              </a:spcBef>
              <a:buClr>
                <a:srgbClr val="000000"/>
              </a:buClr>
            </a:pPr>
            <a:endParaRPr lang="en-US" sz="2400" spc="-1" dirty="0">
              <a:solidFill>
                <a:srgbClr val="000000"/>
              </a:solidFill>
              <a:latin typeface="Brandon Grotesque Medium" panose="020B0603020203060202" pitchFamily="34" charset="0"/>
            </a:endParaRPr>
          </a:p>
          <a:p>
            <a:pPr>
              <a:lnSpc>
                <a:spcPct val="100000"/>
              </a:lnSpc>
              <a:spcBef>
                <a:spcPts val="641"/>
              </a:spcBef>
              <a:buClr>
                <a:srgbClr val="000000"/>
              </a:buClr>
            </a:pPr>
            <a:endParaRPr lang="en-US" sz="2400" spc="-1" dirty="0">
              <a:solidFill>
                <a:srgbClr val="000000"/>
              </a:solidFill>
              <a:latin typeface="Brandon Grotesque Medium" panose="020B0603020203060202" pitchFamily="34" charset="0"/>
            </a:endParaRP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Activate python environment:</a:t>
            </a:r>
            <a:br>
              <a:rPr lang="en-US" sz="2400" spc="-1" dirty="0">
                <a:solidFill>
                  <a:srgbClr val="000000"/>
                </a:solidFill>
                <a:latin typeface="Brandon Grotesque Medium" panose="020B0603020203060202" pitchFamily="34" charset="0"/>
              </a:rPr>
            </a:b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source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openstack</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/e4user/</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venv</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/bin/activate</a:t>
            </a: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rPr>
              <a:t>Execute Kolla reconfiguration only for cinder backend:</a:t>
            </a:r>
            <a:br>
              <a:rPr lang="en-US" sz="2400" spc="-1" dirty="0">
                <a:solidFill>
                  <a:srgbClr val="000000"/>
                </a:solidFill>
                <a:latin typeface="Brandon Grotesque Medium" panose="020B0603020203060202" pitchFamily="34" charset="0"/>
              </a:rPr>
            </a:b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-ansible reconfigure –t cinder -</a:t>
            </a:r>
            <a:r>
              <a:rPr lang="en-US" sz="24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i</a:t>
            </a:r>
            <a:r>
              <a:rPr lang="en-US" sz="24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./all-in-one</a:t>
            </a:r>
            <a:br>
              <a:rPr lang="en-US" sz="2400" spc="-1" dirty="0">
                <a:solidFill>
                  <a:srgbClr val="000000"/>
                </a:solidFill>
                <a:latin typeface="Brandon Grotesque Medium" panose="020B0603020203060202" pitchFamily="34" charset="0"/>
              </a:rPr>
            </a:br>
            <a:r>
              <a:rPr lang="en-US" sz="2400" spc="-1" dirty="0">
                <a:solidFill>
                  <a:srgbClr val="000000"/>
                </a:solidFill>
                <a:latin typeface="Brandon Grotesque Medium" panose="020B0603020203060202" pitchFamily="34" charset="0"/>
              </a:rPr>
              <a:t>(NOTE: we use –t to target only the cinder service otherwise it would try to reconfigure all services)</a:t>
            </a:r>
          </a:p>
        </p:txBody>
      </p:sp>
    </p:spTree>
    <p:extLst>
      <p:ext uri="{BB962C8B-B14F-4D97-AF65-F5344CB8AC3E}">
        <p14:creationId xmlns:p14="http://schemas.microsoft.com/office/powerpoint/2010/main" val="360730320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0CE579-E0AC-702F-7D72-FEBF050D76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300B5E-35FC-1AB7-CECC-ECCC99615A0A}"/>
              </a:ext>
            </a:extLst>
          </p:cNvPr>
          <p:cNvSpPr>
            <a:spLocks noGrp="1"/>
          </p:cNvSpPr>
          <p:nvPr>
            <p:ph type="title"/>
          </p:nvPr>
        </p:nvSpPr>
        <p:spPr/>
        <p:txBody>
          <a:bodyPr/>
          <a:lstStyle/>
          <a:p>
            <a:r>
              <a:rPr lang="it-IT" dirty="0" err="1"/>
              <a:t>Reconfiguring</a:t>
            </a:r>
            <a:r>
              <a:rPr lang="it-IT" dirty="0"/>
              <a:t> </a:t>
            </a:r>
            <a:r>
              <a:rPr lang="it-IT" dirty="0" err="1"/>
              <a:t>OpenStack</a:t>
            </a:r>
            <a:r>
              <a:rPr lang="it-IT" dirty="0"/>
              <a:t> – </a:t>
            </a:r>
            <a:br>
              <a:rPr lang="it-IT" dirty="0"/>
            </a:br>
            <a:r>
              <a:rPr lang="it-IT" dirty="0"/>
              <a:t>Cinder </a:t>
            </a:r>
            <a:r>
              <a:rPr lang="it-IT" dirty="0" err="1"/>
              <a:t>Backends</a:t>
            </a:r>
            <a:r>
              <a:rPr lang="it-IT" dirty="0"/>
              <a:t> Display</a:t>
            </a:r>
          </a:p>
        </p:txBody>
      </p:sp>
      <p:sp>
        <p:nvSpPr>
          <p:cNvPr id="3" name="PlaceHolder 2">
            <a:extLst>
              <a:ext uri="{FF2B5EF4-FFF2-40B4-BE49-F238E27FC236}">
                <a16:creationId xmlns:a16="http://schemas.microsoft.com/office/drawing/2014/main" id="{618253D6-92EC-D8BE-7027-8156641EE2F0}"/>
              </a:ext>
            </a:extLst>
          </p:cNvPr>
          <p:cNvSpPr txBox="1">
            <a:spLocks/>
          </p:cNvSpPr>
          <p:nvPr/>
        </p:nvSpPr>
        <p:spPr>
          <a:xfrm>
            <a:off x="457200" y="1600200"/>
            <a:ext cx="11483788"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nSpc>
                <a:spcPct val="100000"/>
              </a:lnSpc>
              <a:spcBef>
                <a:spcPts val="641"/>
              </a:spcBef>
            </a:pPr>
            <a:endParaRPr lang="en-US" sz="1200" spc="-1" dirty="0">
              <a:solidFill>
                <a:srgbClr val="000000"/>
              </a:solidFill>
              <a:latin typeface="Brandon Grotesque Medium" panose="020B0603020203060202" pitchFamily="34" charset="0"/>
            </a:endParaRPr>
          </a:p>
          <a:p>
            <a:pPr marL="343080" indent="-343080">
              <a:lnSpc>
                <a:spcPct val="100000"/>
              </a:lnSpc>
              <a:spcBef>
                <a:spcPts val="641"/>
              </a:spcBef>
              <a:buClr>
                <a:srgbClr val="000000"/>
              </a:buClr>
              <a:buFont typeface="Arial"/>
              <a:buChar char="•"/>
            </a:pPr>
            <a:r>
              <a:rPr lang="en-US" sz="2800" spc="-1" dirty="0">
                <a:solidFill>
                  <a:srgbClr val="000000"/>
                </a:solidFill>
                <a:latin typeface="Brandon Grotesque Medium" panose="020B0603020203060202" pitchFamily="34" charset="0"/>
              </a:rPr>
              <a:t>To see if the reconfigure worked we can list the volume services active in </a:t>
            </a:r>
            <a:r>
              <a:rPr lang="en-US" sz="2800" spc="-1" dirty="0" err="1">
                <a:solidFill>
                  <a:srgbClr val="000000"/>
                </a:solidFill>
                <a:latin typeface="Brandon Grotesque Medium" panose="020B0603020203060202" pitchFamily="34" charset="0"/>
              </a:rPr>
              <a:t>openstack</a:t>
            </a:r>
            <a:r>
              <a:rPr lang="en-US" sz="2800" spc="-1" dirty="0">
                <a:solidFill>
                  <a:srgbClr val="000000"/>
                </a:solidFill>
                <a:latin typeface="Brandon Grotesque Medium" panose="020B0603020203060202" pitchFamily="34" charset="0"/>
              </a:rPr>
              <a:t>:</a:t>
            </a:r>
            <a:endParaRPr lang="en-US" sz="1200" spc="-1" dirty="0">
              <a:solidFill>
                <a:srgbClr val="000000"/>
              </a:solidFill>
              <a:latin typeface="Brandon Grotesque Medium" panose="020B0603020203060202" pitchFamily="34" charset="0"/>
            </a:endParaRPr>
          </a:p>
          <a:p>
            <a:pPr>
              <a:lnSpc>
                <a:spcPct val="100000"/>
              </a:lnSpc>
              <a:spcBef>
                <a:spcPts val="641"/>
              </a:spcBef>
              <a:buClr>
                <a:srgbClr val="000000"/>
              </a:buClr>
            </a:pPr>
            <a:r>
              <a:rPr lang="en-US" sz="12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r>
              <a:rPr lang="en-US" sz="12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kolla_env</a:t>
            </a:r>
            <a:r>
              <a:rPr lang="en-US" sz="12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e4user@test-kolla:/</a:t>
            </a:r>
            <a:r>
              <a:rPr lang="en-US" sz="12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openstack</a:t>
            </a:r>
            <a:r>
              <a:rPr lang="en-US" sz="12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/e4user$ </a:t>
            </a:r>
            <a:r>
              <a:rPr lang="en-US" sz="12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openstack</a:t>
            </a:r>
            <a:r>
              <a:rPr lang="en-US" sz="12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volume service list</a:t>
            </a:r>
          </a:p>
          <a:p>
            <a:pPr>
              <a:lnSpc>
                <a:spcPct val="100000"/>
              </a:lnSpc>
              <a:spcBef>
                <a:spcPts val="641"/>
              </a:spcBef>
              <a:buClr>
                <a:srgbClr val="000000"/>
              </a:buClr>
            </a:pPr>
            <a:r>
              <a:rPr lang="en-US" sz="12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p>
          <a:p>
            <a:pPr>
              <a:lnSpc>
                <a:spcPct val="100000"/>
              </a:lnSpc>
              <a:spcBef>
                <a:spcPts val="641"/>
              </a:spcBef>
              <a:buClr>
                <a:srgbClr val="000000"/>
              </a:buClr>
            </a:pPr>
            <a:r>
              <a:rPr lang="en-US" sz="12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Binary           | Host             | Zone | Status  | State | Updated At                 | Cluster | Backend State |</a:t>
            </a:r>
          </a:p>
          <a:p>
            <a:pPr>
              <a:lnSpc>
                <a:spcPct val="100000"/>
              </a:lnSpc>
              <a:spcBef>
                <a:spcPts val="641"/>
              </a:spcBef>
              <a:buClr>
                <a:srgbClr val="000000"/>
              </a:buClr>
            </a:pPr>
            <a:r>
              <a:rPr lang="en-US" sz="12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p>
          <a:p>
            <a:pPr>
              <a:lnSpc>
                <a:spcPct val="100000"/>
              </a:lnSpc>
              <a:spcBef>
                <a:spcPts val="641"/>
              </a:spcBef>
              <a:buClr>
                <a:srgbClr val="000000"/>
              </a:buClr>
            </a:pPr>
            <a:r>
              <a:rPr lang="en-US" sz="12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cinder-scheduler | test-</a:t>
            </a:r>
            <a:r>
              <a:rPr lang="en-US" sz="12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r>
              <a:rPr lang="en-US" sz="12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 nova | enabled | up    | 2025-07-17T21:31:46.000000 | None    | None          |</a:t>
            </a:r>
          </a:p>
          <a:p>
            <a:pPr>
              <a:lnSpc>
                <a:spcPct val="100000"/>
              </a:lnSpc>
              <a:spcBef>
                <a:spcPts val="641"/>
              </a:spcBef>
              <a:buClr>
                <a:srgbClr val="000000"/>
              </a:buClr>
            </a:pPr>
            <a:r>
              <a:rPr lang="en-US" sz="12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cinder-volume    | test-kolla@lvm-1 | nova | enabled | up    | 2025-07-17T21:31:30.000000 | None    | None          |</a:t>
            </a:r>
          </a:p>
          <a:p>
            <a:pPr>
              <a:lnSpc>
                <a:spcPct val="100000"/>
              </a:lnSpc>
              <a:spcBef>
                <a:spcPts val="641"/>
              </a:spcBef>
              <a:buClr>
                <a:srgbClr val="000000"/>
              </a:buClr>
            </a:pPr>
            <a:r>
              <a:rPr lang="en-US" sz="12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cinder-backup    | test-</a:t>
            </a:r>
            <a:r>
              <a:rPr lang="en-US" sz="1200" spc="-1" dirty="0" err="1">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kolla</a:t>
            </a:r>
            <a:r>
              <a:rPr lang="en-US" sz="12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 nova | enabled | up    | 2025-07-17T21:31:21.000000 | None    | None          |</a:t>
            </a:r>
          </a:p>
          <a:p>
            <a:pPr>
              <a:lnSpc>
                <a:spcPct val="100000"/>
              </a:lnSpc>
              <a:spcBef>
                <a:spcPts val="641"/>
              </a:spcBef>
              <a:buClr>
                <a:srgbClr val="000000"/>
              </a:buClr>
            </a:pPr>
            <a:r>
              <a:rPr lang="en-US" sz="12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 cinder-volume    | test-kolla@nfs-1 | nova | enabled | up    | 2025-07-17T21:31:45.000000 | None    | None          |</a:t>
            </a:r>
          </a:p>
          <a:p>
            <a:pPr>
              <a:lnSpc>
                <a:spcPct val="100000"/>
              </a:lnSpc>
              <a:spcBef>
                <a:spcPts val="641"/>
              </a:spcBef>
              <a:buClr>
                <a:srgbClr val="000000"/>
              </a:buClr>
            </a:pPr>
            <a:r>
              <a:rPr lang="en-US" sz="1200" spc="-1"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a:t>
            </a:r>
            <a:endParaRPr lang="en-US" sz="1200" spc="-1" dirty="0">
              <a:solidFill>
                <a:srgbClr val="000000"/>
              </a:solidFill>
              <a:latin typeface="Brandon Grotesque Medium" panose="020B0603020203060202" pitchFamily="34" charset="0"/>
            </a:endParaRPr>
          </a:p>
        </p:txBody>
      </p:sp>
    </p:spTree>
    <p:extLst>
      <p:ext uri="{BB962C8B-B14F-4D97-AF65-F5344CB8AC3E}">
        <p14:creationId xmlns:p14="http://schemas.microsoft.com/office/powerpoint/2010/main" val="33045104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74206B5-2202-D8A2-A7DC-C171AF235828}"/>
              </a:ext>
            </a:extLst>
          </p:cNvPr>
          <p:cNvSpPr>
            <a:spLocks noGrp="1"/>
          </p:cNvSpPr>
          <p:nvPr>
            <p:ph type="title"/>
          </p:nvPr>
        </p:nvSpPr>
        <p:spPr/>
        <p:txBody>
          <a:bodyPr/>
          <a:lstStyle/>
          <a:p>
            <a:r>
              <a:rPr lang="it-IT" dirty="0" err="1"/>
              <a:t>Additional</a:t>
            </a:r>
            <a:r>
              <a:rPr lang="it-IT" dirty="0"/>
              <a:t> </a:t>
            </a:r>
            <a:r>
              <a:rPr lang="it-IT" dirty="0" err="1"/>
              <a:t>resources</a:t>
            </a:r>
            <a:br>
              <a:rPr lang="it-IT" dirty="0"/>
            </a:br>
            <a:r>
              <a:rPr lang="it-IT" dirty="0"/>
              <a:t>- </a:t>
            </a:r>
            <a:r>
              <a:rPr lang="it-IT" dirty="0" err="1"/>
              <a:t>Useful</a:t>
            </a:r>
            <a:r>
              <a:rPr lang="it-IT" dirty="0"/>
              <a:t> Links</a:t>
            </a:r>
          </a:p>
        </p:txBody>
      </p:sp>
      <p:sp>
        <p:nvSpPr>
          <p:cNvPr id="3" name="PlaceHolder 2">
            <a:extLst>
              <a:ext uri="{FF2B5EF4-FFF2-40B4-BE49-F238E27FC236}">
                <a16:creationId xmlns:a16="http://schemas.microsoft.com/office/drawing/2014/main" id="{62059151-E7B8-505E-B910-7D75F85E9589}"/>
              </a:ext>
            </a:extLst>
          </p:cNvPr>
          <p:cNvSpPr txBox="1">
            <a:spLocks/>
          </p:cNvSpPr>
          <p:nvPr/>
        </p:nvSpPr>
        <p:spPr>
          <a:xfrm>
            <a:off x="457200" y="1600200"/>
            <a:ext cx="10242550"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lnSpc>
                <a:spcPct val="100000"/>
              </a:lnSpc>
              <a:spcBef>
                <a:spcPts val="641"/>
              </a:spcBef>
              <a:buClr>
                <a:srgbClr val="000000"/>
              </a:buClr>
            </a:pPr>
            <a:endParaRPr lang="en-US" sz="2400" spc="-1" dirty="0">
              <a:solidFill>
                <a:srgbClr val="000000"/>
              </a:solidFill>
              <a:latin typeface="Brandon Grotesque Medium" panose="020B0603020203060202" pitchFamily="34" charset="0"/>
            </a:endParaRPr>
          </a:p>
          <a:p>
            <a:pPr>
              <a:lnSpc>
                <a:spcPct val="100000"/>
              </a:lnSpc>
              <a:spcBef>
                <a:spcPts val="641"/>
              </a:spcBef>
              <a:buClr>
                <a:srgbClr val="000000"/>
              </a:buClr>
            </a:pPr>
            <a:endParaRPr lang="en-US" sz="2400" spc="-1" dirty="0">
              <a:solidFill>
                <a:srgbClr val="000000"/>
              </a:solidFill>
              <a:latin typeface="Brandon Grotesque Medium" panose="020B0603020203060202" pitchFamily="34" charset="0"/>
            </a:endParaRP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hlinkClick r:id="rId2"/>
              </a:rPr>
              <a:t>https://achchusnulchikam.medium.com/deploy-production-ready-openstack-using-kolla-ansible-9cd1d1f210f1</a:t>
            </a:r>
            <a:endParaRPr lang="en-US" sz="2400" spc="-1" dirty="0">
              <a:solidFill>
                <a:srgbClr val="000000"/>
              </a:solidFill>
              <a:latin typeface="Brandon Grotesque Medium" panose="020B0603020203060202" pitchFamily="34" charset="0"/>
            </a:endParaRP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hlinkClick r:id="rId3"/>
              </a:rPr>
              <a:t>https://superuser.openinfra.org/articles/kolla-ansible-openstack-installation-ubuntu-24-04/</a:t>
            </a:r>
            <a:endParaRPr lang="en-US" sz="2400" spc="-1" dirty="0">
              <a:solidFill>
                <a:srgbClr val="000000"/>
              </a:solidFill>
              <a:latin typeface="Brandon Grotesque Medium" panose="020B0603020203060202" pitchFamily="34" charset="0"/>
            </a:endParaRP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hlinkClick r:id="rId4"/>
              </a:rPr>
              <a:t>https://docs.openstack.org/kayobe/latest/getting-started.html</a:t>
            </a:r>
            <a:endParaRPr lang="en-US" sz="2400" spc="-1" dirty="0">
              <a:solidFill>
                <a:srgbClr val="000000"/>
              </a:solidFill>
              <a:latin typeface="Brandon Grotesque Medium" panose="020B0603020203060202" pitchFamily="34" charset="0"/>
            </a:endParaRPr>
          </a:p>
          <a:p>
            <a:pPr marL="343080" indent="-343080">
              <a:lnSpc>
                <a:spcPct val="100000"/>
              </a:lnSpc>
              <a:spcBef>
                <a:spcPts val="641"/>
              </a:spcBef>
              <a:buClr>
                <a:srgbClr val="000000"/>
              </a:buClr>
              <a:buFont typeface="Arial"/>
              <a:buChar char="•"/>
            </a:pPr>
            <a:r>
              <a:rPr lang="en-US" sz="2400" spc="-1" dirty="0">
                <a:solidFill>
                  <a:srgbClr val="000000"/>
                </a:solidFill>
                <a:latin typeface="Brandon Grotesque Medium" panose="020B0603020203060202" pitchFamily="34" charset="0"/>
                <a:hlinkClick r:id="rId5"/>
              </a:rPr>
              <a:t>https://docs.openstack.org/kolla-ansible/latest/user/quickstart.html</a:t>
            </a:r>
            <a:endParaRPr lang="en-US" sz="2400" spc="-1" dirty="0">
              <a:solidFill>
                <a:srgbClr val="000000"/>
              </a:solidFill>
              <a:latin typeface="Brandon Grotesque Medium" panose="020B0603020203060202" pitchFamily="34" charset="0"/>
            </a:endParaRPr>
          </a:p>
          <a:p>
            <a:pPr marL="343080" indent="-343080">
              <a:lnSpc>
                <a:spcPct val="100000"/>
              </a:lnSpc>
              <a:spcBef>
                <a:spcPts val="641"/>
              </a:spcBef>
              <a:buClr>
                <a:srgbClr val="000000"/>
              </a:buClr>
              <a:buFont typeface="Arial"/>
              <a:buChar char="•"/>
            </a:pPr>
            <a:endParaRPr lang="en-US" sz="2400" spc="-1" dirty="0">
              <a:solidFill>
                <a:srgbClr val="000000"/>
              </a:solidFill>
              <a:latin typeface="Brandon Grotesque Medium" panose="020B0603020203060202" pitchFamily="34" charset="0"/>
            </a:endParaRPr>
          </a:p>
        </p:txBody>
      </p:sp>
    </p:spTree>
    <p:extLst>
      <p:ext uri="{BB962C8B-B14F-4D97-AF65-F5344CB8AC3E}">
        <p14:creationId xmlns:p14="http://schemas.microsoft.com/office/powerpoint/2010/main" val="192520341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FBB173-DD47-3AE0-BCB9-927C5719AEFC}"/>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6EFC6E01-ACDB-6685-51D5-30B28F3E17D3}"/>
              </a:ext>
            </a:extLst>
          </p:cNvPr>
          <p:cNvSpPr>
            <a:spLocks noGrp="1"/>
          </p:cNvSpPr>
          <p:nvPr>
            <p:ph type="title"/>
          </p:nvPr>
        </p:nvSpPr>
        <p:spPr>
          <a:xfrm>
            <a:off x="1576820" y="255154"/>
            <a:ext cx="7680960" cy="1029636"/>
          </a:xfrm>
        </p:spPr>
        <p:txBody>
          <a:bodyPr>
            <a:normAutofit/>
          </a:bodyPr>
          <a:lstStyle/>
          <a:p>
            <a:r>
              <a:rPr lang="it-IT" dirty="0" err="1"/>
              <a:t>Additional</a:t>
            </a:r>
            <a:r>
              <a:rPr lang="it-IT" dirty="0"/>
              <a:t> </a:t>
            </a:r>
            <a:r>
              <a:rPr lang="it-IT" dirty="0" err="1"/>
              <a:t>resources</a:t>
            </a:r>
            <a:br>
              <a:rPr lang="it-IT" dirty="0"/>
            </a:br>
            <a:r>
              <a:rPr lang="it-IT" dirty="0"/>
              <a:t>- </a:t>
            </a:r>
            <a:r>
              <a:rPr lang="it-IT" dirty="0" err="1"/>
              <a:t>You</a:t>
            </a:r>
            <a:r>
              <a:rPr lang="it-IT" dirty="0"/>
              <a:t> can </a:t>
            </a:r>
            <a:r>
              <a:rPr lang="it-IT" dirty="0" err="1"/>
              <a:t>try</a:t>
            </a:r>
            <a:r>
              <a:rPr lang="it-IT" dirty="0"/>
              <a:t> </a:t>
            </a:r>
            <a:r>
              <a:rPr lang="it-IT" dirty="0" err="1"/>
              <a:t>this</a:t>
            </a:r>
            <a:r>
              <a:rPr lang="it-IT" dirty="0"/>
              <a:t> </a:t>
            </a:r>
            <a:r>
              <a:rPr lang="it-IT" dirty="0" err="1"/>
              <a:t>at</a:t>
            </a:r>
            <a:r>
              <a:rPr lang="it-IT" dirty="0"/>
              <a:t> home</a:t>
            </a:r>
          </a:p>
        </p:txBody>
      </p:sp>
      <p:sp>
        <p:nvSpPr>
          <p:cNvPr id="3" name="PlaceHolder 2">
            <a:extLst>
              <a:ext uri="{FF2B5EF4-FFF2-40B4-BE49-F238E27FC236}">
                <a16:creationId xmlns:a16="http://schemas.microsoft.com/office/drawing/2014/main" id="{BCFE13D3-5AE2-9D86-8A39-42393E36269C}"/>
              </a:ext>
            </a:extLst>
          </p:cNvPr>
          <p:cNvSpPr txBox="1">
            <a:spLocks/>
          </p:cNvSpPr>
          <p:nvPr/>
        </p:nvSpPr>
        <p:spPr>
          <a:xfrm>
            <a:off x="468775" y="1600200"/>
            <a:ext cx="10242550"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a:buNone/>
            </a:pPr>
            <a:r>
              <a:rPr lang="it-IT" sz="2400" dirty="0">
                <a:solidFill>
                  <a:schemeClr val="tx1"/>
                </a:solidFill>
              </a:rPr>
              <a:t>Ways to </a:t>
            </a:r>
            <a:r>
              <a:rPr lang="it-IT" sz="2400" dirty="0" err="1">
                <a:solidFill>
                  <a:schemeClr val="tx1"/>
                </a:solidFill>
              </a:rPr>
              <a:t>Try</a:t>
            </a:r>
            <a:r>
              <a:rPr lang="it-IT" sz="2400" dirty="0">
                <a:solidFill>
                  <a:schemeClr val="tx1"/>
                </a:solidFill>
              </a:rPr>
              <a:t> Out </a:t>
            </a:r>
            <a:r>
              <a:rPr lang="it-IT" sz="2400" dirty="0" err="1">
                <a:solidFill>
                  <a:schemeClr val="tx1"/>
                </a:solidFill>
              </a:rPr>
              <a:t>OpenStack</a:t>
            </a:r>
            <a:r>
              <a:rPr lang="it-IT" sz="2400" dirty="0">
                <a:solidFill>
                  <a:schemeClr val="tx1"/>
                </a:solidFill>
              </a:rPr>
              <a:t>:</a:t>
            </a:r>
          </a:p>
          <a:p>
            <a:pPr>
              <a:buNone/>
            </a:pPr>
            <a:endParaRPr lang="it-IT" sz="2400" dirty="0">
              <a:solidFill>
                <a:schemeClr val="tx1"/>
              </a:solidFill>
            </a:endParaRPr>
          </a:p>
          <a:p>
            <a:pPr>
              <a:buFont typeface="Arial" panose="020B0604020202020204" pitchFamily="34" charset="0"/>
              <a:buChar char="•"/>
            </a:pPr>
            <a:r>
              <a:rPr lang="it-IT" sz="2400" b="1" dirty="0">
                <a:solidFill>
                  <a:schemeClr val="tx1"/>
                </a:solidFill>
              </a:rPr>
              <a:t>Local Installation on </a:t>
            </a:r>
            <a:r>
              <a:rPr lang="it-IT" sz="2400" b="1" dirty="0" err="1">
                <a:solidFill>
                  <a:schemeClr val="tx1"/>
                </a:solidFill>
              </a:rPr>
              <a:t>Old</a:t>
            </a:r>
            <a:r>
              <a:rPr lang="it-IT" sz="2400" b="1" dirty="0">
                <a:solidFill>
                  <a:schemeClr val="tx1"/>
                </a:solidFill>
              </a:rPr>
              <a:t> Hardware</a:t>
            </a:r>
            <a:br>
              <a:rPr lang="it-IT" sz="2400" dirty="0">
                <a:solidFill>
                  <a:schemeClr val="tx1"/>
                </a:solidFill>
              </a:rPr>
            </a:br>
            <a:r>
              <a:rPr lang="it-IT" sz="2400" dirty="0" err="1">
                <a:solidFill>
                  <a:schemeClr val="tx1"/>
                </a:solidFill>
              </a:rPr>
              <a:t>Install</a:t>
            </a:r>
            <a:r>
              <a:rPr lang="it-IT" sz="2400" dirty="0">
                <a:solidFill>
                  <a:schemeClr val="tx1"/>
                </a:solidFill>
              </a:rPr>
              <a:t> Linux + </a:t>
            </a:r>
            <a:r>
              <a:rPr lang="it-IT" sz="2400" dirty="0" err="1">
                <a:solidFill>
                  <a:schemeClr val="tx1"/>
                </a:solidFill>
              </a:rPr>
              <a:t>OpenStack</a:t>
            </a:r>
            <a:r>
              <a:rPr lang="it-IT" sz="2400" dirty="0">
                <a:solidFill>
                  <a:schemeClr val="tx1"/>
                </a:solidFill>
              </a:rPr>
              <a:t> (</a:t>
            </a:r>
            <a:r>
              <a:rPr lang="it-IT" sz="2400" dirty="0" err="1">
                <a:solidFill>
                  <a:schemeClr val="tx1"/>
                </a:solidFill>
              </a:rPr>
              <a:t>DevStack</a:t>
            </a:r>
            <a:r>
              <a:rPr lang="it-IT" sz="2400" dirty="0">
                <a:solidFill>
                  <a:schemeClr val="tx1"/>
                </a:solidFill>
              </a:rPr>
              <a:t>/</a:t>
            </a:r>
            <a:r>
              <a:rPr lang="it-IT" sz="2400" dirty="0" err="1">
                <a:solidFill>
                  <a:schemeClr val="tx1"/>
                </a:solidFill>
              </a:rPr>
              <a:t>MicroStack</a:t>
            </a:r>
            <a:r>
              <a:rPr lang="it-IT" sz="2400" dirty="0">
                <a:solidFill>
                  <a:schemeClr val="tx1"/>
                </a:solidFill>
              </a:rPr>
              <a:t>/</a:t>
            </a:r>
            <a:r>
              <a:rPr lang="it-IT" sz="2400" dirty="0" err="1">
                <a:solidFill>
                  <a:schemeClr val="tx1"/>
                </a:solidFill>
              </a:rPr>
              <a:t>Packstack</a:t>
            </a:r>
            <a:r>
              <a:rPr lang="it-IT" sz="2400" dirty="0">
                <a:solidFill>
                  <a:schemeClr val="tx1"/>
                </a:solidFill>
              </a:rPr>
              <a:t>) on a </a:t>
            </a:r>
            <a:r>
              <a:rPr lang="it-IT" sz="2400" dirty="0" err="1">
                <a:solidFill>
                  <a:schemeClr val="tx1"/>
                </a:solidFill>
              </a:rPr>
              <a:t>spare</a:t>
            </a:r>
            <a:r>
              <a:rPr lang="it-IT" sz="2400" dirty="0">
                <a:solidFill>
                  <a:schemeClr val="tx1"/>
                </a:solidFill>
              </a:rPr>
              <a:t> laptop or desktop.</a:t>
            </a:r>
          </a:p>
          <a:p>
            <a:pPr>
              <a:buFont typeface="Arial" panose="020B0604020202020204" pitchFamily="34" charset="0"/>
              <a:buChar char="•"/>
            </a:pPr>
            <a:endParaRPr lang="it-IT" sz="2400" dirty="0">
              <a:solidFill>
                <a:schemeClr val="tx1"/>
              </a:solidFill>
            </a:endParaRPr>
          </a:p>
          <a:p>
            <a:pPr>
              <a:buFont typeface="Arial" panose="020B0604020202020204" pitchFamily="34" charset="0"/>
              <a:buChar char="•"/>
            </a:pPr>
            <a:r>
              <a:rPr lang="it-IT" sz="2400" b="1" dirty="0">
                <a:solidFill>
                  <a:schemeClr val="tx1"/>
                </a:solidFill>
              </a:rPr>
              <a:t>Using </a:t>
            </a:r>
            <a:r>
              <a:rPr lang="it-IT" sz="2400" b="1" dirty="0" err="1">
                <a:solidFill>
                  <a:schemeClr val="tx1"/>
                </a:solidFill>
              </a:rPr>
              <a:t>Libvirt</a:t>
            </a:r>
            <a:r>
              <a:rPr lang="it-IT" sz="2400" b="1" dirty="0">
                <a:solidFill>
                  <a:schemeClr val="tx1"/>
                </a:solidFill>
              </a:rPr>
              <a:t> on Your Machine</a:t>
            </a:r>
            <a:br>
              <a:rPr lang="it-IT" sz="2400" dirty="0">
                <a:solidFill>
                  <a:schemeClr val="tx1"/>
                </a:solidFill>
              </a:rPr>
            </a:br>
            <a:r>
              <a:rPr lang="it-IT" sz="2400" dirty="0">
                <a:solidFill>
                  <a:schemeClr val="tx1"/>
                </a:solidFill>
              </a:rPr>
              <a:t>Create </a:t>
            </a:r>
            <a:r>
              <a:rPr lang="it-IT" sz="2400" dirty="0" err="1">
                <a:solidFill>
                  <a:schemeClr val="tx1"/>
                </a:solidFill>
              </a:rPr>
              <a:t>VMs</a:t>
            </a:r>
            <a:r>
              <a:rPr lang="it-IT" sz="2400" dirty="0">
                <a:solidFill>
                  <a:schemeClr val="tx1"/>
                </a:solidFill>
              </a:rPr>
              <a:t> with KVM/</a:t>
            </a:r>
            <a:r>
              <a:rPr lang="it-IT" sz="2400" dirty="0" err="1">
                <a:solidFill>
                  <a:schemeClr val="tx1"/>
                </a:solidFill>
              </a:rPr>
              <a:t>Libvirt</a:t>
            </a:r>
            <a:r>
              <a:rPr lang="it-IT" sz="2400" dirty="0">
                <a:solidFill>
                  <a:schemeClr val="tx1"/>
                </a:solidFill>
              </a:rPr>
              <a:t> or </a:t>
            </a:r>
            <a:r>
              <a:rPr lang="it-IT" sz="2400" dirty="0" err="1">
                <a:solidFill>
                  <a:schemeClr val="tx1"/>
                </a:solidFill>
              </a:rPr>
              <a:t>VirtualBox</a:t>
            </a:r>
            <a:r>
              <a:rPr lang="it-IT" sz="2400" dirty="0">
                <a:solidFill>
                  <a:schemeClr val="tx1"/>
                </a:solidFill>
              </a:rPr>
              <a:t>, </a:t>
            </a:r>
            <a:r>
              <a:rPr lang="it-IT" sz="2400" dirty="0" err="1">
                <a:solidFill>
                  <a:schemeClr val="tx1"/>
                </a:solidFill>
              </a:rPr>
              <a:t>then</a:t>
            </a:r>
            <a:r>
              <a:rPr lang="it-IT" sz="2400" dirty="0">
                <a:solidFill>
                  <a:schemeClr val="tx1"/>
                </a:solidFill>
              </a:rPr>
              <a:t> </a:t>
            </a:r>
            <a:r>
              <a:rPr lang="it-IT" sz="2400" dirty="0" err="1">
                <a:solidFill>
                  <a:schemeClr val="tx1"/>
                </a:solidFill>
              </a:rPr>
              <a:t>deploy</a:t>
            </a:r>
            <a:r>
              <a:rPr lang="it-IT" sz="2400" dirty="0">
                <a:solidFill>
                  <a:schemeClr val="tx1"/>
                </a:solidFill>
              </a:rPr>
              <a:t> </a:t>
            </a:r>
            <a:r>
              <a:rPr lang="it-IT" sz="2400" dirty="0" err="1">
                <a:solidFill>
                  <a:schemeClr val="tx1"/>
                </a:solidFill>
              </a:rPr>
              <a:t>OpenStack</a:t>
            </a:r>
            <a:r>
              <a:rPr lang="it-IT" sz="2400" dirty="0">
                <a:solidFill>
                  <a:schemeClr val="tx1"/>
                </a:solidFill>
              </a:rPr>
              <a:t> inside </a:t>
            </a:r>
            <a:r>
              <a:rPr lang="it-IT" sz="2400" dirty="0" err="1">
                <a:solidFill>
                  <a:schemeClr val="tx1"/>
                </a:solidFill>
              </a:rPr>
              <a:t>them</a:t>
            </a:r>
            <a:r>
              <a:rPr lang="it-IT" sz="2400" dirty="0">
                <a:solidFill>
                  <a:schemeClr val="tx1"/>
                </a:solidFill>
              </a:rPr>
              <a:t>.</a:t>
            </a:r>
          </a:p>
          <a:p>
            <a:pPr>
              <a:buFont typeface="Arial" panose="020B0604020202020204" pitchFamily="34" charset="0"/>
              <a:buChar char="•"/>
            </a:pPr>
            <a:endParaRPr lang="it-IT" sz="2400" dirty="0">
              <a:solidFill>
                <a:schemeClr val="tx1"/>
              </a:solidFill>
            </a:endParaRPr>
          </a:p>
          <a:p>
            <a:pPr>
              <a:buFont typeface="Arial" panose="020B0604020202020204" pitchFamily="34" charset="0"/>
              <a:buChar char="•"/>
            </a:pPr>
            <a:r>
              <a:rPr lang="it-IT" sz="2400" b="1" dirty="0">
                <a:solidFill>
                  <a:schemeClr val="tx1"/>
                </a:solidFill>
              </a:rPr>
              <a:t>Free Cloud </a:t>
            </a:r>
            <a:r>
              <a:rPr lang="it-IT" sz="2400" b="1" dirty="0" err="1">
                <a:solidFill>
                  <a:schemeClr val="tx1"/>
                </a:solidFill>
              </a:rPr>
              <a:t>VMs</a:t>
            </a:r>
            <a:r>
              <a:rPr lang="it-IT" sz="2400" b="1" dirty="0">
                <a:solidFill>
                  <a:schemeClr val="tx1"/>
                </a:solidFill>
              </a:rPr>
              <a:t> (AWS/GCP/Azure)</a:t>
            </a:r>
            <a:br>
              <a:rPr lang="it-IT" sz="2400" dirty="0">
                <a:solidFill>
                  <a:schemeClr val="tx1"/>
                </a:solidFill>
              </a:rPr>
            </a:br>
            <a:r>
              <a:rPr lang="it-IT" sz="2400" dirty="0">
                <a:solidFill>
                  <a:schemeClr val="tx1"/>
                </a:solidFill>
              </a:rPr>
              <a:t>Practice </a:t>
            </a:r>
            <a:r>
              <a:rPr lang="it-IT" sz="2400" dirty="0" err="1">
                <a:solidFill>
                  <a:schemeClr val="tx1"/>
                </a:solidFill>
              </a:rPr>
              <a:t>installation</a:t>
            </a:r>
            <a:r>
              <a:rPr lang="it-IT" sz="2400" dirty="0">
                <a:solidFill>
                  <a:schemeClr val="tx1"/>
                </a:solidFill>
              </a:rPr>
              <a:t> on cloud </a:t>
            </a:r>
            <a:r>
              <a:rPr lang="it-IT" sz="2400" dirty="0" err="1">
                <a:solidFill>
                  <a:schemeClr val="tx1"/>
                </a:solidFill>
              </a:rPr>
              <a:t>VMs</a:t>
            </a:r>
            <a:r>
              <a:rPr lang="it-IT" sz="2400" dirty="0">
                <a:solidFill>
                  <a:schemeClr val="tx1"/>
                </a:solidFill>
              </a:rPr>
              <a:t>.</a:t>
            </a:r>
            <a:br>
              <a:rPr lang="it-IT" sz="2400" dirty="0">
                <a:solidFill>
                  <a:schemeClr val="tx1"/>
                </a:solidFill>
              </a:rPr>
            </a:br>
            <a:r>
              <a:rPr lang="it-IT" sz="2400" u="sng" dirty="0">
                <a:solidFill>
                  <a:schemeClr val="tx1"/>
                </a:solidFill>
              </a:rPr>
              <a:t>Note </a:t>
            </a:r>
            <a:r>
              <a:rPr lang="it-IT" sz="2400" u="sng" dirty="0" err="1">
                <a:solidFill>
                  <a:schemeClr val="tx1"/>
                </a:solidFill>
              </a:rPr>
              <a:t>that</a:t>
            </a:r>
            <a:r>
              <a:rPr lang="it-IT" sz="2400" u="sng" dirty="0">
                <a:solidFill>
                  <a:schemeClr val="tx1"/>
                </a:solidFill>
              </a:rPr>
              <a:t> Guest </a:t>
            </a:r>
            <a:r>
              <a:rPr lang="it-IT" sz="2400" u="sng" dirty="0" err="1">
                <a:solidFill>
                  <a:schemeClr val="tx1"/>
                </a:solidFill>
              </a:rPr>
              <a:t>VMs</a:t>
            </a:r>
            <a:r>
              <a:rPr lang="it-IT" sz="2400" u="sng" dirty="0">
                <a:solidFill>
                  <a:schemeClr val="tx1"/>
                </a:solidFill>
              </a:rPr>
              <a:t> </a:t>
            </a:r>
            <a:r>
              <a:rPr lang="it-IT" sz="2400" u="sng" dirty="0" err="1">
                <a:solidFill>
                  <a:schemeClr val="tx1"/>
                </a:solidFill>
              </a:rPr>
              <a:t>may</a:t>
            </a:r>
            <a:r>
              <a:rPr lang="it-IT" sz="2400" u="sng" dirty="0">
                <a:solidFill>
                  <a:schemeClr val="tx1"/>
                </a:solidFill>
              </a:rPr>
              <a:t> </a:t>
            </a:r>
            <a:r>
              <a:rPr lang="it-IT" sz="2400" u="sng" dirty="0" err="1">
                <a:solidFill>
                  <a:schemeClr val="tx1"/>
                </a:solidFill>
              </a:rPr>
              <a:t>not</a:t>
            </a:r>
            <a:r>
              <a:rPr lang="it-IT" sz="2400" u="sng" dirty="0">
                <a:solidFill>
                  <a:schemeClr val="tx1"/>
                </a:solidFill>
              </a:rPr>
              <a:t> work due to </a:t>
            </a:r>
            <a:r>
              <a:rPr lang="it-IT" sz="2400" u="sng" dirty="0" err="1">
                <a:solidFill>
                  <a:schemeClr val="tx1"/>
                </a:solidFill>
              </a:rPr>
              <a:t>disabled</a:t>
            </a:r>
            <a:r>
              <a:rPr lang="it-IT" sz="2400" u="sng" dirty="0">
                <a:solidFill>
                  <a:schemeClr val="tx1"/>
                </a:solidFill>
              </a:rPr>
              <a:t> </a:t>
            </a:r>
            <a:r>
              <a:rPr lang="it-IT" sz="2400" u="sng" dirty="0" err="1">
                <a:solidFill>
                  <a:schemeClr val="tx1"/>
                </a:solidFill>
              </a:rPr>
              <a:t>virtualization</a:t>
            </a:r>
            <a:r>
              <a:rPr lang="it-IT" sz="2400" u="sng" dirty="0">
                <a:solidFill>
                  <a:schemeClr val="tx1"/>
                </a:solidFill>
              </a:rPr>
              <a:t>.</a:t>
            </a:r>
          </a:p>
        </p:txBody>
      </p:sp>
    </p:spTree>
    <p:extLst>
      <p:ext uri="{BB962C8B-B14F-4D97-AF65-F5344CB8AC3E}">
        <p14:creationId xmlns:p14="http://schemas.microsoft.com/office/powerpoint/2010/main" val="163375374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a:extLst>
              <a:ext uri="{FF2B5EF4-FFF2-40B4-BE49-F238E27FC236}">
                <a16:creationId xmlns:a16="http://schemas.microsoft.com/office/drawing/2014/main" id="{95338448-A0C5-0546-AB6A-C11922D395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CasellaDiTesto 4"/>
          <p:cNvSpPr txBox="1"/>
          <p:nvPr/>
        </p:nvSpPr>
        <p:spPr>
          <a:xfrm>
            <a:off x="622800" y="2450614"/>
            <a:ext cx="4084320" cy="553998"/>
          </a:xfrm>
          <a:prstGeom prst="rect">
            <a:avLst/>
          </a:prstGeom>
          <a:noFill/>
        </p:spPr>
        <p:txBody>
          <a:bodyPr wrap="square" rtlCol="0">
            <a:spAutoFit/>
          </a:bodyPr>
          <a:lstStyle/>
          <a:p>
            <a:r>
              <a:rPr lang="it-IT" sz="3000">
                <a:solidFill>
                  <a:schemeClr val="bg1">
                    <a:lumMod val="65000"/>
                  </a:schemeClr>
                </a:solidFill>
                <a:latin typeface="Brandon Grotesque Medium" panose="020B0503020203060202" pitchFamily="34" charset="77"/>
                <a:ea typeface="Calibri" charset="0"/>
                <a:cs typeface="Calibri" charset="0"/>
              </a:rPr>
              <a:t>CONTACTS</a:t>
            </a:r>
          </a:p>
        </p:txBody>
      </p:sp>
      <p:sp>
        <p:nvSpPr>
          <p:cNvPr id="6" name="CasellaDiTesto 5"/>
          <p:cNvSpPr txBox="1"/>
          <p:nvPr/>
        </p:nvSpPr>
        <p:spPr>
          <a:xfrm>
            <a:off x="622799" y="5662770"/>
            <a:ext cx="6503557" cy="1089401"/>
          </a:xfrm>
          <a:prstGeom prst="rect">
            <a:avLst/>
          </a:prstGeom>
          <a:noFill/>
        </p:spPr>
        <p:txBody>
          <a:bodyPr wrap="square" rtlCol="0">
            <a:spAutoFit/>
          </a:bodyPr>
          <a:lstStyle/>
          <a:p>
            <a:r>
              <a:rPr lang="it-IT" sz="1600">
                <a:latin typeface="Brandon Grotesque Light" panose="020B0303020203060202" pitchFamily="34" charset="77"/>
                <a:ea typeface="Calibri" charset="0"/>
                <a:cs typeface="Calibri" charset="0"/>
              </a:rPr>
              <a:t>E4 Computer </a:t>
            </a:r>
            <a:r>
              <a:rPr lang="it-IT" sz="1600" err="1">
                <a:latin typeface="Brandon Grotesque Light" panose="020B0303020203060202" pitchFamily="34" charset="77"/>
                <a:ea typeface="Calibri" charset="0"/>
                <a:cs typeface="Calibri" charset="0"/>
              </a:rPr>
              <a:t>Engineering</a:t>
            </a:r>
            <a:r>
              <a:rPr lang="it-IT" sz="1600">
                <a:latin typeface="Brandon Grotesque Light" panose="020B0303020203060202" pitchFamily="34" charset="77"/>
                <a:ea typeface="Calibri" charset="0"/>
                <a:cs typeface="Calibri" charset="0"/>
              </a:rPr>
              <a:t> </a:t>
            </a:r>
            <a:r>
              <a:rPr lang="it-IT" sz="1600" err="1">
                <a:latin typeface="Brandon Grotesque Light" panose="020B0303020203060202" pitchFamily="34" charset="77"/>
                <a:ea typeface="Calibri" charset="0"/>
                <a:cs typeface="Calibri" charset="0"/>
              </a:rPr>
              <a:t>SpA</a:t>
            </a:r>
            <a:endParaRPr lang="it-IT" sz="1600">
              <a:latin typeface="Brandon Grotesque Light" panose="020B0303020203060202" pitchFamily="34" charset="77"/>
              <a:ea typeface="Calibri" charset="0"/>
              <a:cs typeface="Calibri" charset="0"/>
            </a:endParaRPr>
          </a:p>
          <a:p>
            <a:pPr>
              <a:lnSpc>
                <a:spcPts val="2880"/>
              </a:lnSpc>
            </a:pPr>
            <a:r>
              <a:rPr lang="it-IT" sz="1600">
                <a:latin typeface="Brandon Grotesque Light" panose="020B0303020203060202" pitchFamily="34" charset="77"/>
                <a:ea typeface="Calibri" charset="0"/>
                <a:cs typeface="Calibri" charset="0"/>
              </a:rPr>
              <a:t>Via Martiri della Libertà, 66 . 42019 Scandiano (RE) - </a:t>
            </a:r>
            <a:r>
              <a:rPr lang="it-IT" sz="1600" err="1">
                <a:latin typeface="Brandon Grotesque Light" panose="020B0303020203060202" pitchFamily="34" charset="77"/>
                <a:ea typeface="Calibri" charset="0"/>
                <a:cs typeface="Calibri" charset="0"/>
              </a:rPr>
              <a:t>Italy</a:t>
            </a:r>
            <a:endParaRPr lang="it-IT" sz="1600">
              <a:latin typeface="Brandon Grotesque Light" panose="020B0303020203060202" pitchFamily="34" charset="77"/>
              <a:ea typeface="Calibri" charset="0"/>
              <a:cs typeface="Calibri" charset="0"/>
            </a:endParaRPr>
          </a:p>
          <a:p>
            <a:pPr>
              <a:lnSpc>
                <a:spcPts val="2880"/>
              </a:lnSpc>
            </a:pPr>
            <a:r>
              <a:rPr lang="it-IT" sz="1600">
                <a:latin typeface="Brandon Grotesque Light" panose="020B0303020203060202" pitchFamily="34" charset="77"/>
                <a:ea typeface="Calibri" charset="0"/>
                <a:cs typeface="Calibri" charset="0"/>
              </a:rPr>
              <a:t>Tel. +39 0522 991811</a:t>
            </a:r>
          </a:p>
        </p:txBody>
      </p:sp>
      <p:sp>
        <p:nvSpPr>
          <p:cNvPr id="7" name="CasellaDiTesto 6"/>
          <p:cNvSpPr txBox="1"/>
          <p:nvPr/>
        </p:nvSpPr>
        <p:spPr>
          <a:xfrm>
            <a:off x="622800" y="3340950"/>
            <a:ext cx="3931920" cy="2215991"/>
          </a:xfrm>
          <a:prstGeom prst="rect">
            <a:avLst/>
          </a:prstGeom>
          <a:noFill/>
        </p:spPr>
        <p:txBody>
          <a:bodyPr wrap="square" rtlCol="0">
            <a:spAutoFit/>
          </a:bodyPr>
          <a:lstStyle/>
          <a:p>
            <a:r>
              <a:rPr lang="it-IT">
                <a:latin typeface="Brandon Grotesque Light" panose="020B0303020203060202" pitchFamily="34" charset="77"/>
                <a:ea typeface="Calibri" charset="0"/>
                <a:cs typeface="Calibri" charset="0"/>
              </a:rPr>
              <a:t>Email </a:t>
            </a:r>
            <a:r>
              <a:rPr lang="it-IT" err="1">
                <a:latin typeface="Brandon Grotesque Light" panose="020B0303020203060202" pitchFamily="34" charset="77"/>
                <a:ea typeface="Calibri" charset="0"/>
                <a:cs typeface="Calibri" charset="0"/>
              </a:rPr>
              <a:t>contacts</a:t>
            </a:r>
            <a:endParaRPr lang="it-IT">
              <a:latin typeface="Brandon Grotesque Light" panose="020B0303020203060202" pitchFamily="34" charset="77"/>
              <a:ea typeface="Calibri" charset="0"/>
              <a:cs typeface="Calibri" charset="0"/>
            </a:endParaRPr>
          </a:p>
          <a:p>
            <a:endParaRPr lang="it-IT" sz="2400">
              <a:latin typeface="Brandon Grotesque Light" panose="020B0303020203060202" pitchFamily="34" charset="77"/>
              <a:ea typeface="Calibri" charset="0"/>
              <a:cs typeface="Calibri" charset="0"/>
            </a:endParaRPr>
          </a:p>
          <a:p>
            <a:r>
              <a:rPr lang="it-IT" sz="2400">
                <a:solidFill>
                  <a:srgbClr val="789AA1"/>
                </a:solidFill>
                <a:latin typeface="Brandon Grotesque Light" panose="020B0303020203060202" pitchFamily="34" charset="77"/>
                <a:ea typeface="Calibri" charset="0"/>
                <a:cs typeface="Calibri" charset="0"/>
                <a:hlinkClick r:id="rId4">
                  <a:extLst>
                    <a:ext uri="{A12FA001-AC4F-418D-AE19-62706E023703}">
                      <ahyp:hlinkClr xmlns:ahyp="http://schemas.microsoft.com/office/drawing/2018/hyperlinkcolor" val="tx"/>
                    </a:ext>
                  </a:extLst>
                </a:hlinkClick>
              </a:rPr>
              <a:t>info@e4company.com</a:t>
            </a:r>
            <a:endParaRPr lang="it-IT" sz="2400">
              <a:solidFill>
                <a:srgbClr val="789AA1"/>
              </a:solidFill>
              <a:latin typeface="Brandon Grotesque Light" panose="020B0303020203060202" pitchFamily="34" charset="77"/>
              <a:ea typeface="Calibri" charset="0"/>
              <a:cs typeface="Calibri" charset="0"/>
            </a:endParaRPr>
          </a:p>
          <a:p>
            <a:r>
              <a:rPr lang="it-IT" sz="2400">
                <a:solidFill>
                  <a:srgbClr val="789AA1"/>
                </a:solidFill>
                <a:latin typeface="Brandon Grotesque Light" panose="020B0303020203060202" pitchFamily="34" charset="77"/>
                <a:ea typeface="Calibri" charset="0"/>
                <a:cs typeface="Calibri" charset="0"/>
                <a:hlinkClick r:id="rId5">
                  <a:extLst>
                    <a:ext uri="{A12FA001-AC4F-418D-AE19-62706E023703}">
                      <ahyp:hlinkClr xmlns:ahyp="http://schemas.microsoft.com/office/drawing/2018/hyperlinkcolor" val="tx"/>
                    </a:ext>
                  </a:extLst>
                </a:hlinkClick>
              </a:rPr>
              <a:t>support@e4company.com</a:t>
            </a:r>
            <a:endParaRPr lang="it-IT" sz="2400">
              <a:solidFill>
                <a:srgbClr val="789AA1"/>
              </a:solidFill>
              <a:latin typeface="Brandon Grotesque Light" panose="020B0303020203060202" pitchFamily="34" charset="77"/>
              <a:ea typeface="Calibri" charset="0"/>
              <a:cs typeface="Calibri" charset="0"/>
            </a:endParaRPr>
          </a:p>
          <a:p>
            <a:r>
              <a:rPr lang="it-IT" sz="2400">
                <a:solidFill>
                  <a:srgbClr val="789AA1"/>
                </a:solidFill>
                <a:latin typeface="Brandon Grotesque Light" panose="020B0303020203060202" pitchFamily="34" charset="77"/>
                <a:ea typeface="Calibri" charset="0"/>
                <a:cs typeface="Calibri" charset="0"/>
                <a:hlinkClick r:id="rId6">
                  <a:extLst>
                    <a:ext uri="{A12FA001-AC4F-418D-AE19-62706E023703}">
                      <ahyp:hlinkClr xmlns:ahyp="http://schemas.microsoft.com/office/drawing/2018/hyperlinkcolor" val="tx"/>
                    </a:ext>
                  </a:extLst>
                </a:hlinkClick>
              </a:rPr>
              <a:t>sales@e4company.com</a:t>
            </a:r>
            <a:endParaRPr lang="it-IT" sz="2400">
              <a:solidFill>
                <a:srgbClr val="789AA1"/>
              </a:solidFill>
              <a:latin typeface="Brandon Grotesque Light" panose="020B0303020203060202" pitchFamily="34" charset="77"/>
              <a:ea typeface="Calibri" charset="0"/>
              <a:cs typeface="Calibri" charset="0"/>
            </a:endParaRPr>
          </a:p>
          <a:p>
            <a:endParaRPr lang="it-IT" sz="2400">
              <a:latin typeface="Brandon Grotesque Regular" panose="020B0503020203060202" pitchFamily="34" charset="0"/>
              <a:ea typeface="Calibri" charset="0"/>
              <a:cs typeface="Calibri" charset="0"/>
            </a:endParaRPr>
          </a:p>
        </p:txBody>
      </p:sp>
      <p:pic>
        <p:nvPicPr>
          <p:cNvPr id="4" name="Immagine 3">
            <a:hlinkClick r:id="" action="ppaction://noaction"/>
            <a:extLst>
              <a:ext uri="{FF2B5EF4-FFF2-40B4-BE49-F238E27FC236}">
                <a16:creationId xmlns:a16="http://schemas.microsoft.com/office/drawing/2014/main" id="{E9AC6DFC-6633-FD4F-A532-DEE0C7D70F3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1778000" cy="1612900"/>
          </a:xfrm>
          <a:prstGeom prst="rect">
            <a:avLst/>
          </a:prstGeom>
        </p:spPr>
      </p:pic>
      <p:sp>
        <p:nvSpPr>
          <p:cNvPr id="2" name="Titolo 1" hidden="1">
            <a:extLst>
              <a:ext uri="{FF2B5EF4-FFF2-40B4-BE49-F238E27FC236}">
                <a16:creationId xmlns:a16="http://schemas.microsoft.com/office/drawing/2014/main" id="{39C315E8-02C2-D04E-80B4-CEF356BC8ADB}"/>
              </a:ext>
            </a:extLst>
          </p:cNvPr>
          <p:cNvSpPr>
            <a:spLocks noGrp="1"/>
          </p:cNvSpPr>
          <p:nvPr>
            <p:ph type="title" idx="4294967295"/>
          </p:nvPr>
        </p:nvSpPr>
        <p:spPr>
          <a:xfrm>
            <a:off x="838200" y="365125"/>
            <a:ext cx="10515600" cy="1325563"/>
          </a:xfrm>
          <a:prstGeom prst="rect">
            <a:avLst/>
          </a:prstGeom>
        </p:spPr>
        <p:txBody>
          <a:bodyPr/>
          <a:lstStyle/>
          <a:p>
            <a:r>
              <a:rPr lang="it-IT" sz="4000" kern="1200">
                <a:solidFill>
                  <a:srgbClr val="000000"/>
                </a:solidFill>
                <a:effectLst/>
                <a:latin typeface="Brandon Grotesque Regular" panose="020B0503020203060202" pitchFamily="34" charset="77"/>
                <a:ea typeface="Calibri" panose="020F0502020204030204" pitchFamily="34" charset="0"/>
                <a:cs typeface="Calibri" panose="020F0502020204030204" pitchFamily="34" charset="0"/>
              </a:rPr>
              <a:t>CONTACTS</a:t>
            </a:r>
            <a:r>
              <a:rPr lang="it-IT"/>
              <a:t> </a:t>
            </a:r>
          </a:p>
        </p:txBody>
      </p:sp>
    </p:spTree>
    <p:extLst>
      <p:ext uri="{BB962C8B-B14F-4D97-AF65-F5344CB8AC3E}">
        <p14:creationId xmlns:p14="http://schemas.microsoft.com/office/powerpoint/2010/main" val="3429582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1F8EDF-3054-8670-A04E-01E947716D08}"/>
            </a:ext>
          </a:extLst>
        </p:cNvPr>
        <p:cNvGrpSpPr/>
        <p:nvPr/>
      </p:nvGrpSpPr>
      <p:grpSpPr>
        <a:xfrm>
          <a:off x="0" y="0"/>
          <a:ext cx="0" cy="0"/>
          <a:chOff x="0" y="0"/>
          <a:chExt cx="0" cy="0"/>
        </a:xfrm>
      </p:grpSpPr>
      <p:sp>
        <p:nvSpPr>
          <p:cNvPr id="8" name="CasellaDiTesto 7">
            <a:extLst>
              <a:ext uri="{FF2B5EF4-FFF2-40B4-BE49-F238E27FC236}">
                <a16:creationId xmlns:a16="http://schemas.microsoft.com/office/drawing/2014/main" id="{F1D67976-4F04-4207-9037-6CE7740C30DC}"/>
              </a:ext>
            </a:extLst>
          </p:cNvPr>
          <p:cNvSpPr txBox="1"/>
          <p:nvPr/>
        </p:nvSpPr>
        <p:spPr>
          <a:xfrm>
            <a:off x="1543639" y="310528"/>
            <a:ext cx="9504032" cy="519373"/>
          </a:xfrm>
          <a:prstGeom prst="rect">
            <a:avLst/>
          </a:prstGeom>
          <a:noFill/>
        </p:spPr>
        <p:txBody>
          <a:bodyPr wrap="square" lIns="91440" tIns="45720" rIns="91440" bIns="45720" anchor="t">
            <a:spAutoFit/>
          </a:bodyPr>
          <a:lstStyle/>
          <a:p>
            <a:pPr>
              <a:lnSpc>
                <a:spcPct val="90000"/>
              </a:lnSpc>
              <a:spcBef>
                <a:spcPct val="0"/>
              </a:spcBef>
              <a:defRPr/>
            </a:pPr>
            <a:r>
              <a:rPr kumimoji="0" lang="it-IT" sz="3000" b="0" i="0" u="none" strike="noStrike" kern="1200" cap="none" spc="100" normalizeH="0" baseline="0" noProof="0" dirty="0">
                <a:ln>
                  <a:noFill/>
                </a:ln>
                <a:solidFill>
                  <a:schemeClr val="bg2">
                    <a:lumMod val="75000"/>
                  </a:schemeClr>
                </a:solidFill>
                <a:effectLst/>
                <a:uLnTx/>
                <a:uFillTx/>
                <a:latin typeface="Brandon Grotesque Medium"/>
                <a:ea typeface="+mj-ea"/>
                <a:cs typeface="+mj-cs"/>
              </a:rPr>
              <a:t>WHAT IS </a:t>
            </a:r>
            <a:r>
              <a:rPr lang="it-IT" sz="3000" spc="100" dirty="0">
                <a:solidFill>
                  <a:schemeClr val="bg2">
                    <a:lumMod val="75000"/>
                  </a:schemeClr>
                </a:solidFill>
                <a:latin typeface="Brandon Grotesque Medium"/>
                <a:ea typeface="+mj-ea"/>
                <a:cs typeface="+mj-cs"/>
              </a:rPr>
              <a:t>HPC – SPEED and SIZE</a:t>
            </a:r>
            <a:endParaRPr kumimoji="0" lang="it-IT" sz="3000" b="0" i="0" u="none" strike="noStrike" kern="1200" cap="none" spc="100" normalizeH="0" baseline="0" noProof="0" dirty="0">
              <a:ln>
                <a:noFill/>
              </a:ln>
              <a:solidFill>
                <a:schemeClr val="bg2">
                  <a:lumMod val="75000"/>
                </a:schemeClr>
              </a:solidFill>
              <a:effectLst/>
              <a:uLnTx/>
              <a:uFillTx/>
              <a:latin typeface="Brandon Grotesque Medium"/>
              <a:ea typeface="+mj-ea"/>
              <a:cs typeface="+mj-cs"/>
            </a:endParaRPr>
          </a:p>
        </p:txBody>
      </p:sp>
      <p:pic>
        <p:nvPicPr>
          <p:cNvPr id="3" name="Immagine 2" descr="Immagine che contiene testo, schermata, Carattere&#10;&#10;Descrizione generata automaticamente">
            <a:extLst>
              <a:ext uri="{FF2B5EF4-FFF2-40B4-BE49-F238E27FC236}">
                <a16:creationId xmlns:a16="http://schemas.microsoft.com/office/drawing/2014/main" id="{45074673-7AB5-AA6D-64FF-DC5EFDE5DF66}"/>
              </a:ext>
            </a:extLst>
          </p:cNvPr>
          <p:cNvPicPr>
            <a:picLocks noChangeAspect="1"/>
          </p:cNvPicPr>
          <p:nvPr/>
        </p:nvPicPr>
        <p:blipFill>
          <a:blip r:embed="rId3"/>
          <a:stretch>
            <a:fillRect/>
          </a:stretch>
        </p:blipFill>
        <p:spPr>
          <a:xfrm>
            <a:off x="6743529" y="876758"/>
            <a:ext cx="4790573" cy="2349667"/>
          </a:xfrm>
          <a:prstGeom prst="rect">
            <a:avLst/>
          </a:prstGeom>
        </p:spPr>
      </p:pic>
      <p:pic>
        <p:nvPicPr>
          <p:cNvPr id="5" name="Immagine 4" descr="Immagine che contiene testo, schermata, diagramma, linea&#10;&#10;Descrizione generata automaticamente">
            <a:extLst>
              <a:ext uri="{FF2B5EF4-FFF2-40B4-BE49-F238E27FC236}">
                <a16:creationId xmlns:a16="http://schemas.microsoft.com/office/drawing/2014/main" id="{AF6BC022-2C5B-D4C1-AB5E-4C3C9CECBA5D}"/>
              </a:ext>
            </a:extLst>
          </p:cNvPr>
          <p:cNvPicPr>
            <a:picLocks noChangeAspect="1"/>
          </p:cNvPicPr>
          <p:nvPr/>
        </p:nvPicPr>
        <p:blipFill>
          <a:blip r:embed="rId4"/>
          <a:stretch>
            <a:fillRect/>
          </a:stretch>
        </p:blipFill>
        <p:spPr>
          <a:xfrm>
            <a:off x="1320662" y="786185"/>
            <a:ext cx="4612105" cy="2440240"/>
          </a:xfrm>
          <a:prstGeom prst="rect">
            <a:avLst/>
          </a:prstGeom>
        </p:spPr>
      </p:pic>
      <p:pic>
        <p:nvPicPr>
          <p:cNvPr id="7" name="Immagine 6" descr="Immagine che contiene mammifero, elefante, aria aperta, albero&#10;&#10;Descrizione generata automaticamente">
            <a:extLst>
              <a:ext uri="{FF2B5EF4-FFF2-40B4-BE49-F238E27FC236}">
                <a16:creationId xmlns:a16="http://schemas.microsoft.com/office/drawing/2014/main" id="{B27247BA-E67D-E9A2-F928-8CBDB825F392}"/>
              </a:ext>
            </a:extLst>
          </p:cNvPr>
          <p:cNvPicPr>
            <a:picLocks noChangeAspect="1"/>
          </p:cNvPicPr>
          <p:nvPr/>
        </p:nvPicPr>
        <p:blipFill>
          <a:blip r:embed="rId5"/>
          <a:stretch>
            <a:fillRect/>
          </a:stretch>
        </p:blipFill>
        <p:spPr>
          <a:xfrm>
            <a:off x="301059" y="3631576"/>
            <a:ext cx="3563019" cy="2004198"/>
          </a:xfrm>
          <a:prstGeom prst="rect">
            <a:avLst/>
          </a:prstGeom>
        </p:spPr>
      </p:pic>
      <p:sp>
        <p:nvSpPr>
          <p:cNvPr id="10" name="CasellaDiTesto 9">
            <a:extLst>
              <a:ext uri="{FF2B5EF4-FFF2-40B4-BE49-F238E27FC236}">
                <a16:creationId xmlns:a16="http://schemas.microsoft.com/office/drawing/2014/main" id="{CF174D7B-6101-C25B-76BB-25D11682767B}"/>
              </a:ext>
            </a:extLst>
          </p:cNvPr>
          <p:cNvSpPr txBox="1"/>
          <p:nvPr/>
        </p:nvSpPr>
        <p:spPr>
          <a:xfrm>
            <a:off x="301059" y="5717759"/>
            <a:ext cx="3563019" cy="584775"/>
          </a:xfrm>
          <a:prstGeom prst="rect">
            <a:avLst/>
          </a:prstGeom>
          <a:noFill/>
        </p:spPr>
        <p:txBody>
          <a:bodyPr wrap="square">
            <a:spAutoFit/>
          </a:bodyPr>
          <a:lstStyle/>
          <a:p>
            <a:r>
              <a:rPr lang="it-IT" sz="1600" dirty="0" err="1"/>
              <a:t>Problem</a:t>
            </a:r>
            <a:r>
              <a:rPr lang="it-IT" sz="1600" dirty="0"/>
              <a:t> size: </a:t>
            </a:r>
            <a:r>
              <a:rPr lang="it-IT" sz="1600" dirty="0" err="1"/>
              <a:t>problem</a:t>
            </a:r>
            <a:r>
              <a:rPr lang="it-IT" sz="1600" dirty="0"/>
              <a:t> </a:t>
            </a:r>
            <a:r>
              <a:rPr lang="it-IT" sz="1600" dirty="0" err="1"/>
              <a:t>does</a:t>
            </a:r>
            <a:r>
              <a:rPr lang="it-IT" sz="1600" dirty="0"/>
              <a:t> </a:t>
            </a:r>
            <a:r>
              <a:rPr lang="it-IT" sz="1600" dirty="0" err="1"/>
              <a:t>not</a:t>
            </a:r>
            <a:r>
              <a:rPr lang="it-IT" sz="1600" dirty="0"/>
              <a:t> </a:t>
            </a:r>
            <a:r>
              <a:rPr lang="it-IT" sz="1600" dirty="0" err="1"/>
              <a:t>fit</a:t>
            </a:r>
            <a:r>
              <a:rPr lang="it-IT" sz="1600" dirty="0"/>
              <a:t> single </a:t>
            </a:r>
            <a:r>
              <a:rPr lang="it-IT" sz="1600" dirty="0" err="1"/>
              <a:t>node</a:t>
            </a:r>
            <a:r>
              <a:rPr lang="it-IT" sz="1600" dirty="0"/>
              <a:t> (e. g. </a:t>
            </a:r>
            <a:r>
              <a:rPr lang="it-IT" sz="1600" dirty="0" err="1"/>
              <a:t>trillion</a:t>
            </a:r>
            <a:r>
              <a:rPr lang="it-IT" sz="1600" dirty="0"/>
              <a:t> </a:t>
            </a:r>
            <a:r>
              <a:rPr lang="it-IT" sz="1600" dirty="0" err="1"/>
              <a:t>param</a:t>
            </a:r>
            <a:r>
              <a:rPr lang="it-IT" sz="1600" dirty="0"/>
              <a:t> LLM)</a:t>
            </a:r>
          </a:p>
        </p:txBody>
      </p:sp>
      <p:sp>
        <p:nvSpPr>
          <p:cNvPr id="12" name="CasellaDiTesto 11">
            <a:extLst>
              <a:ext uri="{FF2B5EF4-FFF2-40B4-BE49-F238E27FC236}">
                <a16:creationId xmlns:a16="http://schemas.microsoft.com/office/drawing/2014/main" id="{4A08C9D0-9DA2-2707-3D9A-609E9D9CA4F0}"/>
              </a:ext>
            </a:extLst>
          </p:cNvPr>
          <p:cNvSpPr txBox="1"/>
          <p:nvPr/>
        </p:nvSpPr>
        <p:spPr>
          <a:xfrm>
            <a:off x="1320662" y="3226424"/>
            <a:ext cx="1383209" cy="369332"/>
          </a:xfrm>
          <a:prstGeom prst="rect">
            <a:avLst/>
          </a:prstGeom>
          <a:noFill/>
        </p:spPr>
        <p:txBody>
          <a:bodyPr wrap="square">
            <a:spAutoFit/>
          </a:bodyPr>
          <a:lstStyle/>
          <a:p>
            <a:r>
              <a:rPr lang="en-US" i="1" dirty="0">
                <a:cs typeface="Calibri"/>
              </a:rPr>
              <a:t>HPC Cluster</a:t>
            </a:r>
            <a:endParaRPr lang="it-IT" dirty="0"/>
          </a:p>
        </p:txBody>
      </p:sp>
      <p:sp>
        <p:nvSpPr>
          <p:cNvPr id="13" name="CasellaDiTesto 12">
            <a:extLst>
              <a:ext uri="{FF2B5EF4-FFF2-40B4-BE49-F238E27FC236}">
                <a16:creationId xmlns:a16="http://schemas.microsoft.com/office/drawing/2014/main" id="{25942BA9-03B7-1DAC-1638-FB25880D2D06}"/>
              </a:ext>
            </a:extLst>
          </p:cNvPr>
          <p:cNvSpPr txBox="1"/>
          <p:nvPr/>
        </p:nvSpPr>
        <p:spPr>
          <a:xfrm>
            <a:off x="5087516" y="3276918"/>
            <a:ext cx="137550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i="1" dirty="0">
                <a:cs typeface="Calibri"/>
              </a:rPr>
              <a:t>Workstation</a:t>
            </a:r>
          </a:p>
        </p:txBody>
      </p:sp>
      <p:pic>
        <p:nvPicPr>
          <p:cNvPr id="14" name="Immagine 13" descr="Remote Control Mouse Cat Toy">
            <a:extLst>
              <a:ext uri="{FF2B5EF4-FFF2-40B4-BE49-F238E27FC236}">
                <a16:creationId xmlns:a16="http://schemas.microsoft.com/office/drawing/2014/main" id="{89B1679C-97A5-A4B3-4108-633E45CAEF93}"/>
              </a:ext>
            </a:extLst>
          </p:cNvPr>
          <p:cNvPicPr>
            <a:picLocks noChangeAspect="1"/>
          </p:cNvPicPr>
          <p:nvPr/>
        </p:nvPicPr>
        <p:blipFill>
          <a:blip r:embed="rId6"/>
          <a:stretch>
            <a:fillRect/>
          </a:stretch>
        </p:blipFill>
        <p:spPr>
          <a:xfrm>
            <a:off x="5261707" y="5717759"/>
            <a:ext cx="955765" cy="964117"/>
          </a:xfrm>
          <a:prstGeom prst="rect">
            <a:avLst/>
          </a:prstGeom>
        </p:spPr>
      </p:pic>
      <p:sp>
        <p:nvSpPr>
          <p:cNvPr id="15" name="CasellaDiTesto 14">
            <a:extLst>
              <a:ext uri="{FF2B5EF4-FFF2-40B4-BE49-F238E27FC236}">
                <a16:creationId xmlns:a16="http://schemas.microsoft.com/office/drawing/2014/main" id="{99B53D7D-030A-283A-1D9D-2037FEE88C24}"/>
              </a:ext>
            </a:extLst>
          </p:cNvPr>
          <p:cNvSpPr txBox="1"/>
          <p:nvPr/>
        </p:nvSpPr>
        <p:spPr>
          <a:xfrm>
            <a:off x="5254885" y="5451108"/>
            <a:ext cx="104077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i="1" dirty="0">
                <a:cs typeface="Calibri"/>
              </a:rPr>
              <a:t>Laptop</a:t>
            </a:r>
          </a:p>
        </p:txBody>
      </p:sp>
      <p:pic>
        <p:nvPicPr>
          <p:cNvPr id="16" name="Immagine 15" descr="Immagine che contiene cielo, cammello, mammifero, aria aperta&#10;&#10;Descrizione generata automaticamente">
            <a:extLst>
              <a:ext uri="{FF2B5EF4-FFF2-40B4-BE49-F238E27FC236}">
                <a16:creationId xmlns:a16="http://schemas.microsoft.com/office/drawing/2014/main" id="{E7CE9BE5-1D58-73E4-7DDD-62B59842DC34}"/>
              </a:ext>
            </a:extLst>
          </p:cNvPr>
          <p:cNvPicPr>
            <a:picLocks noChangeAspect="1"/>
          </p:cNvPicPr>
          <p:nvPr/>
        </p:nvPicPr>
        <p:blipFill>
          <a:blip r:embed="rId7"/>
          <a:stretch>
            <a:fillRect/>
          </a:stretch>
        </p:blipFill>
        <p:spPr>
          <a:xfrm>
            <a:off x="4433660" y="3674519"/>
            <a:ext cx="2611857" cy="1830305"/>
          </a:xfrm>
          <a:prstGeom prst="rect">
            <a:avLst/>
          </a:prstGeom>
        </p:spPr>
      </p:pic>
      <p:pic>
        <p:nvPicPr>
          <p:cNvPr id="17" name="Immagine 16" descr="Immagine che contiene aria aperta, terreno, acqua, fauna&#10;&#10;Descrizione generata automaticamente">
            <a:extLst>
              <a:ext uri="{FF2B5EF4-FFF2-40B4-BE49-F238E27FC236}">
                <a16:creationId xmlns:a16="http://schemas.microsoft.com/office/drawing/2014/main" id="{A08FF6D2-CB8D-1C49-4E61-8210A13D8DF7}"/>
              </a:ext>
            </a:extLst>
          </p:cNvPr>
          <p:cNvPicPr>
            <a:picLocks noChangeAspect="1"/>
          </p:cNvPicPr>
          <p:nvPr/>
        </p:nvPicPr>
        <p:blipFill>
          <a:blip r:embed="rId8"/>
          <a:stretch>
            <a:fillRect/>
          </a:stretch>
        </p:blipFill>
        <p:spPr>
          <a:xfrm>
            <a:off x="7740271" y="3616003"/>
            <a:ext cx="3629527" cy="2035343"/>
          </a:xfrm>
          <a:prstGeom prst="rect">
            <a:avLst/>
          </a:prstGeom>
        </p:spPr>
      </p:pic>
      <p:sp>
        <p:nvSpPr>
          <p:cNvPr id="18" name="CasellaDiTesto 17">
            <a:extLst>
              <a:ext uri="{FF2B5EF4-FFF2-40B4-BE49-F238E27FC236}">
                <a16:creationId xmlns:a16="http://schemas.microsoft.com/office/drawing/2014/main" id="{63E6DFFC-79DB-F7D8-0236-69D3AD9729CB}"/>
              </a:ext>
            </a:extLst>
          </p:cNvPr>
          <p:cNvSpPr txBox="1"/>
          <p:nvPr/>
        </p:nvSpPr>
        <p:spPr>
          <a:xfrm>
            <a:off x="8956008" y="3246671"/>
            <a:ext cx="1383209" cy="369332"/>
          </a:xfrm>
          <a:prstGeom prst="rect">
            <a:avLst/>
          </a:prstGeom>
          <a:noFill/>
        </p:spPr>
        <p:txBody>
          <a:bodyPr wrap="square">
            <a:spAutoFit/>
          </a:bodyPr>
          <a:lstStyle/>
          <a:p>
            <a:r>
              <a:rPr lang="en-US" i="1" dirty="0">
                <a:cs typeface="Calibri"/>
              </a:rPr>
              <a:t>HPC Cluster</a:t>
            </a:r>
            <a:endParaRPr lang="it-IT" dirty="0"/>
          </a:p>
        </p:txBody>
      </p:sp>
      <p:sp>
        <p:nvSpPr>
          <p:cNvPr id="20" name="CasellaDiTesto 19">
            <a:extLst>
              <a:ext uri="{FF2B5EF4-FFF2-40B4-BE49-F238E27FC236}">
                <a16:creationId xmlns:a16="http://schemas.microsoft.com/office/drawing/2014/main" id="{69DD8FC6-5CAA-53F6-4241-FFE2B09E1B6E}"/>
              </a:ext>
            </a:extLst>
          </p:cNvPr>
          <p:cNvSpPr txBox="1"/>
          <p:nvPr/>
        </p:nvSpPr>
        <p:spPr>
          <a:xfrm>
            <a:off x="7696736" y="5651346"/>
            <a:ext cx="3837365" cy="923330"/>
          </a:xfrm>
          <a:prstGeom prst="rect">
            <a:avLst/>
          </a:prstGeom>
          <a:noFill/>
        </p:spPr>
        <p:txBody>
          <a:bodyPr wrap="square">
            <a:spAutoFit/>
          </a:bodyPr>
          <a:lstStyle/>
          <a:p>
            <a:r>
              <a:rPr lang="it-IT" sz="1800" dirty="0"/>
              <a:t>Time to </a:t>
            </a:r>
            <a:r>
              <a:rPr lang="it-IT" sz="1800" dirty="0" err="1"/>
              <a:t>solution</a:t>
            </a:r>
            <a:r>
              <a:rPr lang="it-IT" sz="1800" dirty="0"/>
              <a:t> </a:t>
            </a:r>
            <a:r>
              <a:rPr lang="it-IT" sz="1800" dirty="0" err="1"/>
              <a:t>does</a:t>
            </a:r>
            <a:r>
              <a:rPr lang="it-IT" sz="1800" dirty="0"/>
              <a:t> </a:t>
            </a:r>
            <a:r>
              <a:rPr lang="it-IT" sz="1800" dirty="0" err="1"/>
              <a:t>not</a:t>
            </a:r>
            <a:r>
              <a:rPr lang="it-IT" sz="1800" dirty="0"/>
              <a:t> </a:t>
            </a:r>
            <a:r>
              <a:rPr lang="it-IT" sz="1800" dirty="0" err="1"/>
              <a:t>fit</a:t>
            </a:r>
            <a:r>
              <a:rPr lang="it-IT" sz="1800" dirty="0"/>
              <a:t> </a:t>
            </a:r>
            <a:r>
              <a:rPr lang="it-IT" sz="1800" dirty="0" err="1"/>
              <a:t>requirements</a:t>
            </a:r>
            <a:r>
              <a:rPr lang="it-IT" sz="1800" dirty="0"/>
              <a:t> (e. g. </a:t>
            </a:r>
            <a:r>
              <a:rPr lang="it-IT" sz="1800" dirty="0" err="1"/>
              <a:t>weather</a:t>
            </a:r>
            <a:r>
              <a:rPr lang="it-IT" sz="1800" dirty="0"/>
              <a:t> forecast, </a:t>
            </a:r>
            <a:r>
              <a:rPr lang="it-IT" sz="1800" dirty="0" err="1"/>
              <a:t>algo</a:t>
            </a:r>
            <a:r>
              <a:rPr lang="it-IT" sz="1800" dirty="0"/>
              <a:t> trading)</a:t>
            </a:r>
          </a:p>
        </p:txBody>
      </p:sp>
    </p:spTree>
    <p:extLst>
      <p:ext uri="{BB962C8B-B14F-4D97-AF65-F5344CB8AC3E}">
        <p14:creationId xmlns:p14="http://schemas.microsoft.com/office/powerpoint/2010/main" val="4044949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Elemento grafico 2">
            <a:extLst>
              <a:ext uri="{FF2B5EF4-FFF2-40B4-BE49-F238E27FC236}">
                <a16:creationId xmlns:a16="http://schemas.microsoft.com/office/drawing/2014/main" id="{94C0F512-705F-C883-B8FD-BE7C7C7E2D7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8529" y="1072290"/>
            <a:ext cx="9151221" cy="5656508"/>
          </a:xfrm>
          <a:prstGeom prst="rect">
            <a:avLst/>
          </a:prstGeom>
        </p:spPr>
      </p:pic>
      <p:sp>
        <p:nvSpPr>
          <p:cNvPr id="5" name="CasellaDiTesto 4">
            <a:extLst>
              <a:ext uri="{FF2B5EF4-FFF2-40B4-BE49-F238E27FC236}">
                <a16:creationId xmlns:a16="http://schemas.microsoft.com/office/drawing/2014/main" id="{F1550E65-9E10-BCE7-3201-477092542290}"/>
              </a:ext>
            </a:extLst>
          </p:cNvPr>
          <p:cNvSpPr txBox="1"/>
          <p:nvPr/>
        </p:nvSpPr>
        <p:spPr>
          <a:xfrm>
            <a:off x="3952568" y="228289"/>
            <a:ext cx="6096000" cy="584775"/>
          </a:xfrm>
          <a:prstGeom prst="rect">
            <a:avLst/>
          </a:prstGeom>
          <a:noFill/>
        </p:spPr>
        <p:txBody>
          <a:bodyPr wrap="square">
            <a:spAutoFit/>
          </a:bodyPr>
          <a:lstStyle/>
          <a:p>
            <a:r>
              <a:rPr lang="it-IT" sz="3200" spc="100" dirty="0">
                <a:solidFill>
                  <a:srgbClr val="9A9E94"/>
                </a:solidFill>
                <a:latin typeface="Brandon Grotesque Medium" panose="020B0503020203060202" pitchFamily="34" charset="77"/>
                <a:cs typeface="Poppins"/>
              </a:rPr>
              <a:t>MEDOOZA ARCHITECTURE</a:t>
            </a:r>
            <a:endParaRPr lang="it-IT" sz="3200" dirty="0"/>
          </a:p>
        </p:txBody>
      </p:sp>
      <p:pic>
        <p:nvPicPr>
          <p:cNvPr id="6" name="Elemento grafico 5">
            <a:extLst>
              <a:ext uri="{FF2B5EF4-FFF2-40B4-BE49-F238E27FC236}">
                <a16:creationId xmlns:a16="http://schemas.microsoft.com/office/drawing/2014/main" id="{6F9E0ABD-244B-0CDB-2351-10229030B90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989438" y="247614"/>
            <a:ext cx="991251" cy="991251"/>
          </a:xfrm>
          <a:prstGeom prst="rect">
            <a:avLst/>
          </a:prstGeom>
        </p:spPr>
      </p:pic>
    </p:spTree>
    <p:extLst>
      <p:ext uri="{BB962C8B-B14F-4D97-AF65-F5344CB8AC3E}">
        <p14:creationId xmlns:p14="http://schemas.microsoft.com/office/powerpoint/2010/main" val="1790194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E0C1D-F27B-0907-2C78-621AFC029C19}"/>
              </a:ext>
            </a:extLst>
          </p:cNvPr>
          <p:cNvSpPr>
            <a:spLocks noGrp="1"/>
          </p:cNvSpPr>
          <p:nvPr>
            <p:ph type="title"/>
          </p:nvPr>
        </p:nvSpPr>
        <p:spPr/>
        <p:txBody>
          <a:bodyPr/>
          <a:lstStyle/>
          <a:p>
            <a:r>
              <a:rPr lang="en-US" dirty="0"/>
              <a:t>Welcome to the workshop – </a:t>
            </a:r>
            <a:br>
              <a:rPr lang="en-US" dirty="0"/>
            </a:br>
            <a:r>
              <a:rPr lang="en-US" dirty="0"/>
              <a:t>OpenStack</a:t>
            </a:r>
            <a:endParaRPr lang="it-IT" dirty="0"/>
          </a:p>
        </p:txBody>
      </p:sp>
      <p:sp>
        <p:nvSpPr>
          <p:cNvPr id="3" name="PlaceHolder 2">
            <a:extLst>
              <a:ext uri="{FF2B5EF4-FFF2-40B4-BE49-F238E27FC236}">
                <a16:creationId xmlns:a16="http://schemas.microsoft.com/office/drawing/2014/main" id="{F0EC7DA8-5FDD-91FD-6FDB-A3A4E231B11F}"/>
              </a:ext>
            </a:extLst>
          </p:cNvPr>
          <p:cNvSpPr txBox="1">
            <a:spLocks/>
          </p:cNvSpPr>
          <p:nvPr/>
        </p:nvSpPr>
        <p:spPr>
          <a:xfrm>
            <a:off x="345903" y="1679039"/>
            <a:ext cx="5357861"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marL="457200" indent="-457200">
              <a:lnSpc>
                <a:spcPct val="100000"/>
              </a:lnSpc>
              <a:spcBef>
                <a:spcPts val="641"/>
              </a:spcBef>
              <a:buFont typeface="Arial" panose="020B0604020202020204" pitchFamily="34" charset="0"/>
              <a:buChar char="•"/>
            </a:pPr>
            <a:r>
              <a:rPr lang="en-US" sz="2000" spc="-1" dirty="0">
                <a:solidFill>
                  <a:srgbClr val="0563C1"/>
                </a:solidFill>
                <a:latin typeface="Brandon Grotesque Medium" panose="020B0603020203060202" pitchFamily="34" charset="0"/>
                <a:hlinkClick r:id="rId3">
                  <a:extLst>
                    <a:ext uri="{A12FA001-AC4F-418D-AE19-62706E023703}">
                      <ahyp:hlinkClr xmlns:ahyp="http://schemas.microsoft.com/office/drawing/2018/hyperlinkcolor" val="tx"/>
                    </a:ext>
                  </a:extLst>
                </a:hlinkClick>
              </a:rPr>
              <a:t>Originally developed by Rackspace hosting and NASA</a:t>
            </a:r>
          </a:p>
          <a:p>
            <a:pPr marL="457200" indent="-457200">
              <a:lnSpc>
                <a:spcPct val="100000"/>
              </a:lnSpc>
              <a:spcBef>
                <a:spcPts val="641"/>
              </a:spcBef>
              <a:buFont typeface="Arial" panose="020B0604020202020204" pitchFamily="34" charset="0"/>
              <a:buChar char="•"/>
            </a:pPr>
            <a:r>
              <a:rPr lang="en-US" sz="2000" spc="-1" dirty="0">
                <a:solidFill>
                  <a:srgbClr val="0563C1"/>
                </a:solidFill>
                <a:latin typeface="Brandon Grotesque Medium" panose="020B0603020203060202" pitchFamily="34" charset="0"/>
                <a:hlinkClick r:id="rId3">
                  <a:extLst>
                    <a:ext uri="{A12FA001-AC4F-418D-AE19-62706E023703}">
                      <ahyp:hlinkClr xmlns:ahyp="http://schemas.microsoft.com/office/drawing/2018/hyperlinkcolor" val="tx"/>
                    </a:ext>
                  </a:extLst>
                </a:hlinkClick>
              </a:rPr>
              <a:t>Managed by </a:t>
            </a:r>
            <a:r>
              <a:rPr lang="en-US" sz="2000" spc="-1" dirty="0" err="1">
                <a:solidFill>
                  <a:srgbClr val="0563C1"/>
                </a:solidFill>
                <a:latin typeface="Brandon Grotesque Medium" panose="020B0603020203060202" pitchFamily="34" charset="0"/>
                <a:hlinkClick r:id="rId3">
                  <a:extLst>
                    <a:ext uri="{A12FA001-AC4F-418D-AE19-62706E023703}">
                      <ahyp:hlinkClr xmlns:ahyp="http://schemas.microsoft.com/office/drawing/2018/hyperlinkcolor" val="tx"/>
                    </a:ext>
                  </a:extLst>
                </a:hlinkClick>
              </a:rPr>
              <a:t>OpenInfra</a:t>
            </a:r>
            <a:r>
              <a:rPr lang="en-US" sz="2000" spc="-1" dirty="0">
                <a:solidFill>
                  <a:srgbClr val="0563C1"/>
                </a:solidFill>
                <a:latin typeface="Brandon Grotesque Medium" panose="020B0603020203060202" pitchFamily="34" charset="0"/>
                <a:hlinkClick r:id="rId3">
                  <a:extLst>
                    <a:ext uri="{A12FA001-AC4F-418D-AE19-62706E023703}">
                      <ahyp:hlinkClr xmlns:ahyp="http://schemas.microsoft.com/office/drawing/2018/hyperlinkcolor" val="tx"/>
                    </a:ext>
                  </a:extLst>
                </a:hlinkClick>
              </a:rPr>
              <a:t> foundation</a:t>
            </a:r>
          </a:p>
          <a:p>
            <a:pPr marL="457200" indent="-457200">
              <a:lnSpc>
                <a:spcPct val="100000"/>
              </a:lnSpc>
              <a:spcBef>
                <a:spcPts val="641"/>
              </a:spcBef>
              <a:buFont typeface="Arial" panose="020B0604020202020204" pitchFamily="34" charset="0"/>
              <a:buChar char="•"/>
            </a:pPr>
            <a:r>
              <a:rPr lang="en-US" sz="2000" spc="-1" dirty="0">
                <a:solidFill>
                  <a:srgbClr val="0563C1"/>
                </a:solidFill>
                <a:latin typeface="Brandon Grotesque Medium" panose="020B0603020203060202" pitchFamily="34" charset="0"/>
                <a:hlinkClick r:id="rId3">
                  <a:extLst>
                    <a:ext uri="{A12FA001-AC4F-418D-AE19-62706E023703}">
                      <ahyp:hlinkClr xmlns:ahyp="http://schemas.microsoft.com/office/drawing/2018/hyperlinkcolor" val="tx"/>
                    </a:ext>
                  </a:extLst>
                </a:hlinkClick>
              </a:rPr>
              <a:t>Contributions from single developers and big tech</a:t>
            </a:r>
            <a:endParaRPr lang="en-US" sz="2000" spc="-1" dirty="0">
              <a:solidFill>
                <a:schemeClr val="tx1"/>
              </a:solidFill>
              <a:latin typeface="Brandon Grotesque Medium" panose="020B0603020203060202" pitchFamily="34" charset="0"/>
              <a:hlinkClick r:id="rId3">
                <a:extLst>
                  <a:ext uri="{A12FA001-AC4F-418D-AE19-62706E023703}">
                    <ahyp:hlinkClr xmlns:ahyp="http://schemas.microsoft.com/office/drawing/2018/hyperlinkcolor" val="tx"/>
                  </a:ext>
                </a:extLst>
              </a:hlinkClick>
            </a:endParaRPr>
          </a:p>
          <a:p>
            <a:pPr marL="457200" indent="-457200">
              <a:lnSpc>
                <a:spcPct val="100000"/>
              </a:lnSpc>
              <a:spcBef>
                <a:spcPts val="641"/>
              </a:spcBef>
              <a:buFont typeface="Arial" panose="020B0604020202020204" pitchFamily="34" charset="0"/>
              <a:buChar char="•"/>
            </a:pPr>
            <a:r>
              <a:rPr lang="en-US" sz="2000" b="1" spc="-1" dirty="0">
                <a:solidFill>
                  <a:srgbClr val="0563C1"/>
                </a:solidFill>
                <a:latin typeface="Brandon Grotesque Medium" panose="020B0603020203060202" pitchFamily="34" charset="0"/>
                <a:hlinkClick r:id="rId3">
                  <a:extLst>
                    <a:ext uri="{A12FA001-AC4F-418D-AE19-62706E023703}">
                      <ahyp:hlinkClr xmlns:ahyp="http://schemas.microsoft.com/office/drawing/2018/hyperlinkcolor" val="tx"/>
                    </a:ext>
                  </a:extLst>
                </a:hlinkClick>
              </a:rPr>
              <a:t>OpenStack</a:t>
            </a:r>
            <a:r>
              <a:rPr lang="en-US" sz="2000" spc="-1" dirty="0">
                <a:solidFill>
                  <a:srgbClr val="000000"/>
                </a:solidFill>
                <a:latin typeface="Brandon Grotesque Medium" panose="020B0603020203060202" pitchFamily="34" charset="0"/>
              </a:rPr>
              <a:t>: open-source software platform for IaaS cloud computing</a:t>
            </a:r>
          </a:p>
          <a:p>
            <a:pPr marL="457200" indent="-457200">
              <a:lnSpc>
                <a:spcPct val="100000"/>
              </a:lnSpc>
              <a:spcBef>
                <a:spcPts val="641"/>
              </a:spcBef>
              <a:buFont typeface="Arial" panose="020B0604020202020204" pitchFamily="34" charset="0"/>
              <a:buChar char="•"/>
            </a:pPr>
            <a:r>
              <a:rPr lang="en-US" sz="2000" spc="-1" dirty="0">
                <a:solidFill>
                  <a:srgbClr val="000000"/>
                </a:solidFill>
                <a:latin typeface="Brandon Grotesque Medium" panose="020B0603020203060202" pitchFamily="34" charset="0"/>
              </a:rPr>
              <a:t>Main solution adopted for private cloud computing</a:t>
            </a:r>
          </a:p>
          <a:p>
            <a:pPr marL="457200" indent="-457200">
              <a:lnSpc>
                <a:spcPct val="100000"/>
              </a:lnSpc>
              <a:spcBef>
                <a:spcPts val="641"/>
              </a:spcBef>
              <a:buFont typeface="Arial" panose="020B0604020202020204" pitchFamily="34" charset="0"/>
              <a:buChar char="•"/>
            </a:pPr>
            <a:r>
              <a:rPr lang="en-US" sz="2000" spc="-1" dirty="0">
                <a:solidFill>
                  <a:srgbClr val="000000"/>
                </a:solidFill>
                <a:latin typeface="Brandon Grotesque Medium" panose="020B0603020203060202" pitchFamily="34" charset="0"/>
              </a:rPr>
              <a:t>It has the bid advantage of running on any type of hardware </a:t>
            </a:r>
          </a:p>
          <a:p>
            <a:pPr>
              <a:lnSpc>
                <a:spcPct val="100000"/>
              </a:lnSpc>
              <a:spcBef>
                <a:spcPts val="641"/>
              </a:spcBef>
            </a:pPr>
            <a:endParaRPr lang="en-US" sz="2000" spc="-1" dirty="0">
              <a:solidFill>
                <a:srgbClr val="000000"/>
              </a:solidFill>
              <a:latin typeface="Brandon Grotesque Medium" panose="020B0603020203060202" pitchFamily="34" charset="0"/>
            </a:endParaRPr>
          </a:p>
        </p:txBody>
      </p:sp>
      <p:pic>
        <p:nvPicPr>
          <p:cNvPr id="4" name="Picture 3" descr="A red square object with a black background&#10;&#10;AI-generated content may be incorrect.">
            <a:extLst>
              <a:ext uri="{FF2B5EF4-FFF2-40B4-BE49-F238E27FC236}">
                <a16:creationId xmlns:a16="http://schemas.microsoft.com/office/drawing/2014/main" id="{3CEBE6BB-C7B0-6316-0437-F02B75C230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74787" y="953622"/>
            <a:ext cx="2212366" cy="2212366"/>
          </a:xfrm>
          <a:prstGeom prst="rect">
            <a:avLst/>
          </a:prstGeom>
        </p:spPr>
      </p:pic>
      <p:pic>
        <p:nvPicPr>
          <p:cNvPr id="6" name="Immagine 5">
            <a:extLst>
              <a:ext uri="{FF2B5EF4-FFF2-40B4-BE49-F238E27FC236}">
                <a16:creationId xmlns:a16="http://schemas.microsoft.com/office/drawing/2014/main" id="{6DAB3C1B-1FEC-88EA-1405-1263EE2D770A}"/>
              </a:ext>
            </a:extLst>
          </p:cNvPr>
          <p:cNvPicPr>
            <a:picLocks noChangeAspect="1"/>
          </p:cNvPicPr>
          <p:nvPr/>
        </p:nvPicPr>
        <p:blipFill>
          <a:blip r:embed="rId5"/>
          <a:stretch>
            <a:fillRect/>
          </a:stretch>
        </p:blipFill>
        <p:spPr>
          <a:xfrm>
            <a:off x="5755242" y="2939846"/>
            <a:ext cx="6433386" cy="3166432"/>
          </a:xfrm>
          <a:prstGeom prst="rect">
            <a:avLst/>
          </a:prstGeom>
        </p:spPr>
      </p:pic>
    </p:spTree>
    <p:extLst>
      <p:ext uri="{BB962C8B-B14F-4D97-AF65-F5344CB8AC3E}">
        <p14:creationId xmlns:p14="http://schemas.microsoft.com/office/powerpoint/2010/main" val="1597613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D318C0-3339-C71D-2B9C-411D4E7B9682}"/>
            </a:ext>
          </a:extLst>
        </p:cNvPr>
        <p:cNvGrpSpPr/>
        <p:nvPr/>
      </p:nvGrpSpPr>
      <p:grpSpPr>
        <a:xfrm>
          <a:off x="0" y="0"/>
          <a:ext cx="0" cy="0"/>
          <a:chOff x="0" y="0"/>
          <a:chExt cx="0" cy="0"/>
        </a:xfrm>
      </p:grpSpPr>
      <p:sp>
        <p:nvSpPr>
          <p:cNvPr id="9" name="Titolo 1">
            <a:extLst>
              <a:ext uri="{FF2B5EF4-FFF2-40B4-BE49-F238E27FC236}">
                <a16:creationId xmlns:a16="http://schemas.microsoft.com/office/drawing/2014/main" id="{3E078441-1F04-7F1B-F24B-01AAFD19A62C}"/>
              </a:ext>
            </a:extLst>
          </p:cNvPr>
          <p:cNvSpPr>
            <a:spLocks noGrp="1"/>
          </p:cNvSpPr>
          <p:nvPr>
            <p:ph type="title"/>
          </p:nvPr>
        </p:nvSpPr>
        <p:spPr>
          <a:xfrm>
            <a:off x="1475232" y="209435"/>
            <a:ext cx="8171688" cy="631814"/>
          </a:xfrm>
        </p:spPr>
        <p:txBody>
          <a:bodyPr>
            <a:noAutofit/>
          </a:bodyPr>
          <a:lstStyle/>
          <a:p>
            <a:r>
              <a:rPr kumimoji="0" lang="en-US" b="0" i="0" u="none" strike="noStrike" kern="1200" cap="none" spc="100" normalizeH="0" baseline="0" noProof="0" dirty="0">
                <a:ln>
                  <a:noFill/>
                </a:ln>
                <a:solidFill>
                  <a:sysClr val="window" lastClr="FFFFFF">
                    <a:lumMod val="65000"/>
                  </a:sysClr>
                </a:solidFill>
                <a:effectLst/>
                <a:uLnTx/>
                <a:uFillTx/>
                <a:latin typeface="Brandon Grotesque Medium" panose="020B0503020203060202" pitchFamily="34" charset="77"/>
                <a:ea typeface="+mj-ea"/>
                <a:cs typeface="+mj-cs"/>
              </a:rPr>
              <a:t>Welcome to the workshop –</a:t>
            </a:r>
            <a:br>
              <a:rPr kumimoji="0" lang="en-US" b="0" i="0" u="none" strike="noStrike" kern="1200" cap="none" spc="100" normalizeH="0" baseline="0" noProof="0" dirty="0">
                <a:ln>
                  <a:noFill/>
                </a:ln>
                <a:solidFill>
                  <a:sysClr val="window" lastClr="FFFFFF">
                    <a:lumMod val="65000"/>
                  </a:sysClr>
                </a:solidFill>
                <a:effectLst/>
                <a:uLnTx/>
                <a:uFillTx/>
                <a:latin typeface="Brandon Grotesque Medium" panose="020B0503020203060202" pitchFamily="34" charset="77"/>
                <a:ea typeface="+mj-ea"/>
                <a:cs typeface="+mj-cs"/>
              </a:rPr>
            </a:br>
            <a:r>
              <a:rPr kumimoji="0" lang="en-US" b="0" i="0" u="none" strike="noStrike" kern="1200" cap="none" spc="100" normalizeH="0" baseline="0" noProof="0" dirty="0">
                <a:ln>
                  <a:noFill/>
                </a:ln>
                <a:solidFill>
                  <a:sysClr val="window" lastClr="FFFFFF">
                    <a:lumMod val="65000"/>
                  </a:sysClr>
                </a:solidFill>
                <a:effectLst/>
                <a:uLnTx/>
                <a:uFillTx/>
                <a:latin typeface="Brandon Grotesque Medium" panose="020B0503020203060202" pitchFamily="34" charset="77"/>
                <a:ea typeface="+mj-ea"/>
                <a:cs typeface="+mj-cs"/>
              </a:rPr>
              <a:t>Order of operations</a:t>
            </a:r>
            <a:endParaRPr lang="it-IT" dirty="0"/>
          </a:p>
        </p:txBody>
      </p:sp>
      <p:pic>
        <p:nvPicPr>
          <p:cNvPr id="8" name="Picture 7" descr="A diagram of a company&#10;&#10;AI-generated content may be incorrect.">
            <a:extLst>
              <a:ext uri="{FF2B5EF4-FFF2-40B4-BE49-F238E27FC236}">
                <a16:creationId xmlns:a16="http://schemas.microsoft.com/office/drawing/2014/main" id="{579E73AA-02E9-5B51-FB65-F0DB8FFAA1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2931" y="1838601"/>
            <a:ext cx="10046137" cy="3180797"/>
          </a:xfrm>
          <a:prstGeom prst="rect">
            <a:avLst/>
          </a:prstGeom>
        </p:spPr>
      </p:pic>
    </p:spTree>
    <p:extLst>
      <p:ext uri="{BB962C8B-B14F-4D97-AF65-F5344CB8AC3E}">
        <p14:creationId xmlns:p14="http://schemas.microsoft.com/office/powerpoint/2010/main" val="2413111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121B50-6AA9-F1A4-91D5-C16D13570F8C}"/>
            </a:ext>
          </a:extLst>
        </p:cNvPr>
        <p:cNvGrpSpPr/>
        <p:nvPr/>
      </p:nvGrpSpPr>
      <p:grpSpPr>
        <a:xfrm>
          <a:off x="0" y="0"/>
          <a:ext cx="0" cy="0"/>
          <a:chOff x="0" y="0"/>
          <a:chExt cx="0" cy="0"/>
        </a:xfrm>
      </p:grpSpPr>
      <p:sp>
        <p:nvSpPr>
          <p:cNvPr id="9" name="Titolo 1">
            <a:extLst>
              <a:ext uri="{FF2B5EF4-FFF2-40B4-BE49-F238E27FC236}">
                <a16:creationId xmlns:a16="http://schemas.microsoft.com/office/drawing/2014/main" id="{BFD8670E-BD5F-D124-F677-8991B980B8C5}"/>
              </a:ext>
            </a:extLst>
          </p:cNvPr>
          <p:cNvSpPr>
            <a:spLocks noGrp="1"/>
          </p:cNvSpPr>
          <p:nvPr>
            <p:ph type="title"/>
          </p:nvPr>
        </p:nvSpPr>
        <p:spPr>
          <a:xfrm>
            <a:off x="1475232" y="209435"/>
            <a:ext cx="8171688" cy="631814"/>
          </a:xfrm>
        </p:spPr>
        <p:txBody>
          <a:bodyPr>
            <a:noAutofit/>
          </a:bodyPr>
          <a:lstStyle/>
          <a:p>
            <a:r>
              <a:rPr lang="en-US" dirty="0"/>
              <a:t>Welcome to the workshop –</a:t>
            </a:r>
            <a:br>
              <a:rPr lang="en-US" dirty="0"/>
            </a:br>
            <a:r>
              <a:rPr kumimoji="0" lang="en-US" b="0" i="0" u="none" strike="noStrike" kern="1200" cap="none" spc="100" normalizeH="0" baseline="0" noProof="0" dirty="0">
                <a:ln>
                  <a:noFill/>
                </a:ln>
                <a:solidFill>
                  <a:sysClr val="window" lastClr="FFFFFF">
                    <a:lumMod val="65000"/>
                  </a:sysClr>
                </a:solidFill>
                <a:effectLst/>
                <a:uLnTx/>
                <a:uFillTx/>
                <a:latin typeface="Brandon Grotesque Medium" panose="020B0503020203060202" pitchFamily="34" charset="77"/>
                <a:ea typeface="+mj-ea"/>
                <a:cs typeface="+mj-cs"/>
              </a:rPr>
              <a:t>What will we do?</a:t>
            </a:r>
            <a:endParaRPr lang="it-IT" dirty="0"/>
          </a:p>
        </p:txBody>
      </p:sp>
      <p:sp>
        <p:nvSpPr>
          <p:cNvPr id="2" name="PlaceHolder 2">
            <a:extLst>
              <a:ext uri="{FF2B5EF4-FFF2-40B4-BE49-F238E27FC236}">
                <a16:creationId xmlns:a16="http://schemas.microsoft.com/office/drawing/2014/main" id="{35653A8D-62F3-B3D8-8CB2-476265C94A08}"/>
              </a:ext>
            </a:extLst>
          </p:cNvPr>
          <p:cNvSpPr txBox="1">
            <a:spLocks/>
          </p:cNvSpPr>
          <p:nvPr/>
        </p:nvSpPr>
        <p:spPr>
          <a:xfrm>
            <a:off x="844550" y="1580717"/>
            <a:ext cx="5865532" cy="4525560"/>
          </a:xfrm>
          <a:prstGeom prst="rect">
            <a:avLst/>
          </a:prstGeom>
          <a:noFill/>
          <a:ln w="0">
            <a:noFill/>
          </a:ln>
        </p:spPr>
        <p:txBody>
          <a:bodyPr vert="horz" lIns="91440" tIns="45720" rIns="91440" bIns="45720" rtlCol="0" anchor="t">
            <a:noAutofit/>
          </a:bodyPr>
          <a:lstStyle>
            <a:lvl1pPr algn="l" defTabSz="914400" rtl="0" eaLnBrk="1" latinLnBrk="0" hangingPunct="1">
              <a:lnSpc>
                <a:spcPct val="90000"/>
              </a:lnSpc>
              <a:spcBef>
                <a:spcPct val="0"/>
              </a:spcBef>
              <a:buNone/>
              <a:defRPr sz="3000" b="0" i="0" kern="1200" spc="100" baseline="0">
                <a:solidFill>
                  <a:schemeClr val="bg1">
                    <a:lumMod val="65000"/>
                  </a:schemeClr>
                </a:solidFill>
                <a:latin typeface="Brandon Grotesque Medium" panose="020B0503020203060202" pitchFamily="34" charset="77"/>
                <a:ea typeface="+mj-ea"/>
                <a:cs typeface="+mj-cs"/>
              </a:defRPr>
            </a:lvl1pPr>
          </a:lstStyle>
          <a:p>
            <a:pPr marL="285750" indent="-285750">
              <a:buFont typeface="Arial" panose="020B0604020202020204" pitchFamily="34" charset="0"/>
              <a:buChar char="•"/>
            </a:pPr>
            <a:r>
              <a:rPr lang="en-US" sz="2000" dirty="0">
                <a:solidFill>
                  <a:schemeClr val="tx1"/>
                </a:solidFill>
                <a:latin typeface="Brandon Grotesque Medium" panose="020B0603020203060202" pitchFamily="34" charset="0"/>
                <a:ea typeface="Calibri" panose="020F0502020204030204" pitchFamily="34" charset="0"/>
                <a:cs typeface="Calibri" panose="020F0502020204030204" pitchFamily="34" charset="0"/>
              </a:rPr>
              <a:t>Each group of students will be provided with a virtual machine (VM) that will serve as the foundation for building a new OpenStack infrastructure.</a:t>
            </a:r>
            <a:br>
              <a:rPr lang="en-US" sz="2000" dirty="0">
                <a:solidFill>
                  <a:schemeClr val="tx1"/>
                </a:solidFill>
                <a:latin typeface="Brandon Grotesque Medium" panose="020B0603020203060202" pitchFamily="34" charset="0"/>
                <a:ea typeface="Calibri" panose="020F0502020204030204" pitchFamily="34" charset="0"/>
                <a:cs typeface="Calibri" panose="020F0502020204030204" pitchFamily="34" charset="0"/>
              </a:rPr>
            </a:br>
            <a:br>
              <a:rPr lang="en-US" sz="2000" dirty="0">
                <a:solidFill>
                  <a:schemeClr val="tx1"/>
                </a:solidFill>
                <a:latin typeface="Brandon Grotesque Medium" panose="020B0603020203060202" pitchFamily="34" charset="0"/>
                <a:ea typeface="Calibri" panose="020F0502020204030204" pitchFamily="34" charset="0"/>
                <a:cs typeface="Calibri" panose="020F0502020204030204" pitchFamily="34" charset="0"/>
              </a:rPr>
            </a:br>
            <a:r>
              <a:rPr lang="en-US" sz="2000" dirty="0">
                <a:solidFill>
                  <a:schemeClr val="tx1"/>
                </a:solidFill>
                <a:latin typeface="Brandon Grotesque Medium" panose="020B0603020203060202" pitchFamily="34" charset="0"/>
                <a:ea typeface="Calibri" panose="020F0502020204030204" pitchFamily="34" charset="0"/>
                <a:cs typeface="Calibri" panose="020F0502020204030204" pitchFamily="34" charset="0"/>
              </a:rPr>
              <a:t>Why use a VM instead of a bare-metal </a:t>
            </a:r>
            <a:r>
              <a:rPr lang="en-US" sz="2000" dirty="0" err="1">
                <a:solidFill>
                  <a:schemeClr val="tx1"/>
                </a:solidFill>
                <a:latin typeface="Brandon Grotesque Medium" panose="020B0603020203060202" pitchFamily="34" charset="0"/>
                <a:ea typeface="Calibri" panose="020F0502020204030204" pitchFamily="34" charset="0"/>
                <a:cs typeface="Calibri" panose="020F0502020204030204" pitchFamily="34" charset="0"/>
              </a:rPr>
              <a:t>server?A</a:t>
            </a:r>
            <a:r>
              <a:rPr lang="en-US" sz="2000" dirty="0">
                <a:solidFill>
                  <a:schemeClr val="tx1"/>
                </a:solidFill>
                <a:latin typeface="Brandon Grotesque Medium" panose="020B0603020203060202" pitchFamily="34" charset="0"/>
                <a:ea typeface="Calibri" panose="020F0502020204030204" pitchFamily="34" charset="0"/>
                <a:cs typeface="Calibri" panose="020F0502020204030204" pitchFamily="34" charset="0"/>
              </a:rPr>
              <a:t> VM is more than sufficient for experimenting with OpenStack, as the platform can be installed on virtually any type of machine. In addition, bare-metal resources are significantly more expensive and unnecessary for our learning objectives.</a:t>
            </a:r>
          </a:p>
          <a:p>
            <a:pPr marL="285750" indent="-285750">
              <a:buFont typeface="Arial" panose="020B0604020202020204" pitchFamily="34" charset="0"/>
              <a:buChar char="•"/>
            </a:pPr>
            <a:endParaRPr lang="en-US" sz="2000" dirty="0">
              <a:solidFill>
                <a:schemeClr val="tx1"/>
              </a:solidFill>
              <a:latin typeface="Brandon Grotesque Medium" panose="020B0603020203060202"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2000" spc="-1" dirty="0">
                <a:solidFill>
                  <a:schemeClr val="tx1"/>
                </a:solidFill>
                <a:latin typeface="Brandon Grotesque Medium" panose="020B0603020203060202" pitchFamily="34" charset="0"/>
                <a:ea typeface="Calibri" panose="020F0502020204030204" pitchFamily="34" charset="0"/>
                <a:cs typeface="Calibri" panose="020F0502020204030204" pitchFamily="34" charset="0"/>
              </a:rPr>
              <a:t>Throughout the course, we will explore every aspect of an all-in-one OpenStack deployment, configuring and discussing the infrastructure and its main core services.</a:t>
            </a:r>
          </a:p>
        </p:txBody>
      </p:sp>
      <p:pic>
        <p:nvPicPr>
          <p:cNvPr id="5" name="Picture 4">
            <a:extLst>
              <a:ext uri="{FF2B5EF4-FFF2-40B4-BE49-F238E27FC236}">
                <a16:creationId xmlns:a16="http://schemas.microsoft.com/office/drawing/2014/main" id="{E4137678-6628-A30E-95DD-FC3C6EC21C07}"/>
              </a:ext>
            </a:extLst>
          </p:cNvPr>
          <p:cNvPicPr>
            <a:picLocks noChangeAspect="1"/>
          </p:cNvPicPr>
          <p:nvPr/>
        </p:nvPicPr>
        <p:blipFill>
          <a:blip r:embed="rId3"/>
          <a:stretch>
            <a:fillRect/>
          </a:stretch>
        </p:blipFill>
        <p:spPr>
          <a:xfrm>
            <a:off x="7680297" y="841249"/>
            <a:ext cx="3667153" cy="5354352"/>
          </a:xfrm>
          <a:prstGeom prst="rect">
            <a:avLst/>
          </a:prstGeom>
        </p:spPr>
      </p:pic>
    </p:spTree>
    <p:extLst>
      <p:ext uri="{BB962C8B-B14F-4D97-AF65-F5344CB8AC3E}">
        <p14:creationId xmlns:p14="http://schemas.microsoft.com/office/powerpoint/2010/main" val="3980885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oadmap07_28 (Read-Only)" id="{186FA215-DEAE-E34D-9DF1-9A03AD70D15E}" vid="{DD5C25C7-20EE-554C-A8BE-1EDF3A205D9F}"/>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o" ma:contentTypeID="0x010100FF861CDF840336448473D6240E58D748" ma:contentTypeVersion="19" ma:contentTypeDescription="Creare un nuovo documento." ma:contentTypeScope="" ma:versionID="ac8c3b77c2e7580bd19abaf160ab391c">
  <xsd:schema xmlns:xsd="http://www.w3.org/2001/XMLSchema" xmlns:xs="http://www.w3.org/2001/XMLSchema" xmlns:p="http://schemas.microsoft.com/office/2006/metadata/properties" xmlns:ns2="62656688-9499-4770-a4b2-8f4cd41bfc72" xmlns:ns3="030051b9-66e9-4db8-9fb5-781d82d6b31e" targetNamespace="http://schemas.microsoft.com/office/2006/metadata/properties" ma:root="true" ma:fieldsID="83c06e20cf081fd7e90b029e734f3d0c" ns2:_="" ns3:_="">
    <xsd:import namespace="62656688-9499-4770-a4b2-8f4cd41bfc72"/>
    <xsd:import namespace="030051b9-66e9-4db8-9fb5-781d82d6b31e"/>
    <xsd:element name="properties">
      <xsd:complexType>
        <xsd:sequence>
          <xsd:element name="documentManagement">
            <xsd:complexType>
              <xsd:all>
                <xsd:element ref="ns2:SharedWithUsers" minOccurs="0"/>
                <xsd:element ref="ns2:SharedWithDetails" minOccurs="0"/>
                <xsd:element ref="ns3:su5e" minOccurs="0"/>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OCR" minOccurs="0"/>
                <xsd:element ref="ns3:MediaServiceAutoKeyPoints" minOccurs="0"/>
                <xsd:element ref="ns3:MediaServiceKeyPoints" minOccurs="0"/>
                <xsd:element ref="ns3:MediaServiceDateTaken" minOccurs="0"/>
                <xsd:element ref="ns3:MediaLengthInSeconds" minOccurs="0"/>
                <xsd:element ref="ns3:lcf76f155ced4ddcb4097134ff3c332f" minOccurs="0"/>
                <xsd:element ref="ns2:TaxCatchAll" minOccurs="0"/>
                <xsd:element ref="ns3:MediaServiceLocation"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2656688-9499-4770-a4b2-8f4cd41bfc72" elementFormDefault="qualified">
    <xsd:import namespace="http://schemas.microsoft.com/office/2006/documentManagement/types"/>
    <xsd:import namespace="http://schemas.microsoft.com/office/infopath/2007/PartnerControls"/>
    <xsd:element name="SharedWithUsers" ma:index="8" nillable="true" ma:displayName="Condivis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Condiviso con dettagli" ma:internalName="SharedWithDetails" ma:readOnly="true">
      <xsd:simpleType>
        <xsd:restriction base="dms:Note">
          <xsd:maxLength value="255"/>
        </xsd:restriction>
      </xsd:simpleType>
    </xsd:element>
    <xsd:element name="TaxCatchAll" ma:index="23" nillable="true" ma:displayName="Taxonomy Catch All Column" ma:hidden="true" ma:list="{4ebea4b1-ec3a-40d5-81b1-af3a45060a2f}" ma:internalName="TaxCatchAll" ma:showField="CatchAllData" ma:web="62656688-9499-4770-a4b2-8f4cd41bfc72">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030051b9-66e9-4db8-9fb5-781d82d6b31e" elementFormDefault="qualified">
    <xsd:import namespace="http://schemas.microsoft.com/office/2006/documentManagement/types"/>
    <xsd:import namespace="http://schemas.microsoft.com/office/infopath/2007/PartnerControls"/>
    <xsd:element name="su5e" ma:index="10" nillable="true" ma:displayName="Text" ma:internalName="su5e">
      <xsd:simpleType>
        <xsd:restriction base="dms:Text"/>
      </xsd:simple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Tag immagine" ma:readOnly="false" ma:fieldId="{5cf76f15-5ced-4ddc-b409-7134ff3c332f}" ma:taxonomyMulti="true" ma:sspId="d62baf39-21cf-4116-8768-fb14b37e386e" ma:termSetId="09814cd3-568e-fe90-9814-8d621ff8fb84" ma:anchorId="fba54fb3-c3e1-fe81-a776-ca4b69148c4d" ma:open="true" ma:isKeyword="false">
      <xsd:complexType>
        <xsd:sequence>
          <xsd:element ref="pc:Terms" minOccurs="0" maxOccurs="1"/>
        </xsd:sequence>
      </xsd:complexType>
    </xsd:element>
    <xsd:element name="MediaServiceLocation" ma:index="24" nillable="true" ma:displayName="Location" ma:indexed="true" ma:internalName="MediaServiceLocation"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element name="MediaServiceObjectDetectorVersions" ma:index="26"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62656688-9499-4770-a4b2-8f4cd41bfc72" xsi:nil="true"/>
    <lcf76f155ced4ddcb4097134ff3c332f xmlns="030051b9-66e9-4db8-9fb5-781d82d6b31e">
      <Terms xmlns="http://schemas.microsoft.com/office/infopath/2007/PartnerControls"/>
    </lcf76f155ced4ddcb4097134ff3c332f>
    <su5e xmlns="030051b9-66e9-4db8-9fb5-781d82d6b31e" xsi:nil="true"/>
  </documentManagement>
</p:properties>
</file>

<file path=customXml/itemProps1.xml><?xml version="1.0" encoding="utf-8"?>
<ds:datastoreItem xmlns:ds="http://schemas.openxmlformats.org/officeDocument/2006/customXml" ds:itemID="{82AEA7FC-C3EF-4A1A-A24C-79176DF913D6}">
  <ds:schemaRefs>
    <ds:schemaRef ds:uri="http://schemas.microsoft.com/sharepoint/v3/contenttype/forms"/>
  </ds:schemaRefs>
</ds:datastoreItem>
</file>

<file path=customXml/itemProps2.xml><?xml version="1.0" encoding="utf-8"?>
<ds:datastoreItem xmlns:ds="http://schemas.openxmlformats.org/officeDocument/2006/customXml" ds:itemID="{BB2CB705-4B91-441E-8AFA-B63C59B890ED}">
  <ds:schemaRefs>
    <ds:schemaRef ds:uri="030051b9-66e9-4db8-9fb5-781d82d6b31e"/>
    <ds:schemaRef ds:uri="62656688-9499-4770-a4b2-8f4cd41bfc7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04F16EAC-95A1-4A88-893C-C42FFB7596C5}">
  <ds:schemaRefs>
    <ds:schemaRef ds:uri="030051b9-66e9-4db8-9fb5-781d82d6b31e"/>
    <ds:schemaRef ds:uri="62656688-9499-4770-a4b2-8f4cd41bfc72"/>
    <ds:schemaRef ds:uri="8785d90f-8b2e-456b-9e7b-c37e7fa633db"/>
    <ds:schemaRef ds:uri="b52e3f57-fc18-4e7c-b33b-b22095f86306"/>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Tema di Office</Template>
  <TotalTime>5091</TotalTime>
  <Words>3201</Words>
  <Application>Microsoft Macintosh PowerPoint</Application>
  <PresentationFormat>Widescreen</PresentationFormat>
  <Paragraphs>420</Paragraphs>
  <Slides>46</Slides>
  <Notes>22</Notes>
  <HiddenSlides>0</HiddenSlides>
  <MMClips>0</MMClips>
  <ScaleCrop>false</ScaleCrop>
  <HeadingPairs>
    <vt:vector size="6" baseType="variant">
      <vt:variant>
        <vt:lpstr>Caratteri utilizzati</vt:lpstr>
      </vt:variant>
      <vt:variant>
        <vt:i4>10</vt:i4>
      </vt:variant>
      <vt:variant>
        <vt:lpstr>Tema</vt:lpstr>
      </vt:variant>
      <vt:variant>
        <vt:i4>1</vt:i4>
      </vt:variant>
      <vt:variant>
        <vt:lpstr>Titoli diapositive</vt:lpstr>
      </vt:variant>
      <vt:variant>
        <vt:i4>46</vt:i4>
      </vt:variant>
    </vt:vector>
  </HeadingPairs>
  <TitlesOfParts>
    <vt:vector size="57" baseType="lpstr">
      <vt:lpstr>Arial</vt:lpstr>
      <vt:lpstr>Brandon Grotesque Bold</vt:lpstr>
      <vt:lpstr>Brandon Grotesque Light</vt:lpstr>
      <vt:lpstr>Brandon Grotesque Medium</vt:lpstr>
      <vt:lpstr>Brandon Grotesque Regular</vt:lpstr>
      <vt:lpstr>Brandon Grotesque Thin</vt:lpstr>
      <vt:lpstr>Calibri</vt:lpstr>
      <vt:lpstr>Cascadia Code</vt:lpstr>
      <vt:lpstr>Lato Light</vt:lpstr>
      <vt:lpstr>Source Sans Pro</vt:lpstr>
      <vt:lpstr>Tema di Office</vt:lpstr>
      <vt:lpstr>Presentazione standard di PowerPoint</vt:lpstr>
      <vt:lpstr>E4 TIMELINE</vt:lpstr>
      <vt:lpstr>Presentazione standard di PowerPoint</vt:lpstr>
      <vt:lpstr>Presentazione standard di PowerPoint</vt:lpstr>
      <vt:lpstr>Presentazione standard di PowerPoint</vt:lpstr>
      <vt:lpstr>Presentazione standard di PowerPoint</vt:lpstr>
      <vt:lpstr>Welcome to the workshop –  OpenStack</vt:lpstr>
      <vt:lpstr>Welcome to the workshop – Order of operations</vt:lpstr>
      <vt:lpstr>Welcome to the workshop – What will we do?</vt:lpstr>
      <vt:lpstr>Welcome to the workshop – Our final objective</vt:lpstr>
      <vt:lpstr>Welcome to the workshop – Our final objective</vt:lpstr>
      <vt:lpstr>Welcome to the workshop – Our final objective</vt:lpstr>
      <vt:lpstr>Presentazione standard di PowerPoint</vt:lpstr>
      <vt:lpstr>Welcome to the workshop – Kolla-Ansible</vt:lpstr>
      <vt:lpstr>Welcome to the workshop –  Ansible</vt:lpstr>
      <vt:lpstr>Welcome to the workshop – Ansible</vt:lpstr>
      <vt:lpstr>Your Machine – Hardware</vt:lpstr>
      <vt:lpstr>Your Machine – Software and Core Components</vt:lpstr>
      <vt:lpstr>Your Machine – Network Configuration</vt:lpstr>
      <vt:lpstr>Your machine – Connecting to the Machine</vt:lpstr>
      <vt:lpstr>Preparation – Ansible Environment</vt:lpstr>
      <vt:lpstr>Preparation – Kolla Setup</vt:lpstr>
      <vt:lpstr>Configuring Kolla – Hands on</vt:lpstr>
      <vt:lpstr>Configuring Kolla – OpenStack Variables</vt:lpstr>
      <vt:lpstr>Configuring Kolla – Why LVM?</vt:lpstr>
      <vt:lpstr>Configuring Kolla – Inventory</vt:lpstr>
      <vt:lpstr>Executing Kolla – Playbooks</vt:lpstr>
      <vt:lpstr>Executing Kolla – Commands</vt:lpstr>
      <vt:lpstr>Executing Kolla – Commands</vt:lpstr>
      <vt:lpstr>Executing Kolla – Commands</vt:lpstr>
      <vt:lpstr>Executing Kolla – Commands</vt:lpstr>
      <vt:lpstr>Executing Kolla – Commands</vt:lpstr>
      <vt:lpstr>Executing Kolla – Commands</vt:lpstr>
      <vt:lpstr>Overcloud Administration –  OpenStack services</vt:lpstr>
      <vt:lpstr>Overcloud Administration – Logging into OpenStack</vt:lpstr>
      <vt:lpstr>Overcloud Administration – Generating Your Setup</vt:lpstr>
      <vt:lpstr>Overcloud Administration – Connecting to the Instance</vt:lpstr>
      <vt:lpstr>Conclusion</vt:lpstr>
      <vt:lpstr>Scaling Up - More Machines?</vt:lpstr>
      <vt:lpstr>Scaling Up –  NFS Backend</vt:lpstr>
      <vt:lpstr>Reconfiguring OpenStack – OpenStack variables</vt:lpstr>
      <vt:lpstr>Reconfiguring OpenStack – Commands</vt:lpstr>
      <vt:lpstr>Reconfiguring OpenStack –  Cinder Backends Display</vt:lpstr>
      <vt:lpstr>Additional resources - Useful Links</vt:lpstr>
      <vt:lpstr>Additional resources - You can try this at home</vt:lpstr>
      <vt:lpstr>CONTACTS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Francesca Fragliasso (E4)</dc:creator>
  <cp:lastModifiedBy>Giovanni Marrucci (E4)</cp:lastModifiedBy>
  <cp:revision>69</cp:revision>
  <cp:lastPrinted>2021-04-30T10:29:47Z</cp:lastPrinted>
  <dcterms:created xsi:type="dcterms:W3CDTF">2018-11-15T09:49:09Z</dcterms:created>
  <dcterms:modified xsi:type="dcterms:W3CDTF">2025-11-28T16:43:08Z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dlc_DocIdItemGuid">
    <vt:lpwstr>2d6dfb50-db00-4fd0-8470-663df9fcfbc6</vt:lpwstr>
  </property>
  <property fmtid="{D5CDD505-2E9C-101B-9397-08002B2CF9AE}" pid="3" name="MediaServiceImageTags">
    <vt:lpwstr/>
  </property>
  <property fmtid="{D5CDD505-2E9C-101B-9397-08002B2CF9AE}" pid="4" name="ContentTypeId">
    <vt:lpwstr>0x010100FF861CDF840336448473D6240E58D748</vt:lpwstr>
  </property>
</Properties>
</file>

<file path=docProps/thumbnail.jpeg>
</file>